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147482218" r:id="rId3"/>
    <p:sldId id="2147482219" r:id="rId4"/>
    <p:sldId id="2147482220" r:id="rId5"/>
    <p:sldId id="2147482182" r:id="rId6"/>
    <p:sldId id="2147482165" r:id="rId7"/>
    <p:sldId id="2147482221" r:id="rId8"/>
    <p:sldId id="2147482184" r:id="rId9"/>
    <p:sldId id="2147482201" r:id="rId10"/>
    <p:sldId id="2147482203" r:id="rId11"/>
    <p:sldId id="2147482205" r:id="rId12"/>
    <p:sldId id="2147482209" r:id="rId13"/>
    <p:sldId id="2147482211" r:id="rId14"/>
    <p:sldId id="2147482210" r:id="rId15"/>
    <p:sldId id="2147482167" r:id="rId16"/>
    <p:sldId id="2147482214" r:id="rId17"/>
    <p:sldId id="266" r:id="rId18"/>
    <p:sldId id="267" r:id="rId19"/>
    <p:sldId id="2147482188" r:id="rId20"/>
    <p:sldId id="2147482189" r:id="rId21"/>
    <p:sldId id="2147482190" r:id="rId22"/>
    <p:sldId id="2147482192" r:id="rId23"/>
    <p:sldId id="2147482134" r:id="rId24"/>
    <p:sldId id="2147482196" r:id="rId25"/>
    <p:sldId id="2147482197" r:id="rId26"/>
    <p:sldId id="2147482164" r:id="rId27"/>
    <p:sldId id="259" r:id="rId28"/>
    <p:sldId id="2147482160" r:id="rId29"/>
    <p:sldId id="2147482212" r:id="rId30"/>
    <p:sldId id="2147482183" r:id="rId31"/>
    <p:sldId id="2147482175" r:id="rId32"/>
    <p:sldId id="21474821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E375E4-9FB1-A4C0-DC60-DA65039EA834}" name="Rochelle Silveira" initials="RS" userId="S::rsilveira@nvidia.com::ec766d9d-13dc-485e-a15b-0cdc15a56a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0FF"/>
    <a:srgbClr val="007022"/>
    <a:srgbClr val="964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6"/>
    <p:restoredTop sz="87619"/>
  </p:normalViewPr>
  <p:slideViewPr>
    <p:cSldViewPr snapToGrid="0">
      <p:cViewPr>
        <p:scale>
          <a:sx n="96" d="100"/>
          <a:sy n="96" d="100"/>
        </p:scale>
        <p:origin x="176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35EB8-6C6E-4F26-9F2B-6C22A3D1ADC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9E36B-612B-4650-8E34-7365E13A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1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AD357-0C40-4436-9D38-C47D60C1C9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AA96E2C2-4314-51CE-FA36-6C257774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5F69954F-EC53-819B-9CD2-56F25C90F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4EACA5CF-26D6-556D-D2F5-968E101B7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262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45A069ED-E1E2-D8D0-2DB8-0D73D26E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A6B1C304-249D-D9FA-2E80-06152F63FA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D4F31B40-4020-AE66-940E-A4E7BA5E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823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6A223D29-2947-E7AA-7CF1-3EF53C5C7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d4485cd37_2_1864:notes">
            <a:extLst>
              <a:ext uri="{FF2B5EF4-FFF2-40B4-BE49-F238E27FC236}">
                <a16:creationId xmlns:a16="http://schemas.microsoft.com/office/drawing/2014/main" id="{92D0C9D8-257B-E969-08EB-D727FA162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d4485cd37_2_1864:notes">
            <a:extLst>
              <a:ext uri="{FF2B5EF4-FFF2-40B4-BE49-F238E27FC236}">
                <a16:creationId xmlns:a16="http://schemas.microsoft.com/office/drawing/2014/main" id="{ED8BF410-0471-42A3-C2B4-7FEE7E1B9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84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d4485cd37_2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d4485cd37_2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F538A30F-01D9-AB98-E7BD-8C667385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d4485cd37_2_1864:notes">
            <a:extLst>
              <a:ext uri="{FF2B5EF4-FFF2-40B4-BE49-F238E27FC236}">
                <a16:creationId xmlns:a16="http://schemas.microsoft.com/office/drawing/2014/main" id="{B58F58E5-4734-09EA-D46F-AE0529F5D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d4485cd37_2_1864:notes">
            <a:extLst>
              <a:ext uri="{FF2B5EF4-FFF2-40B4-BE49-F238E27FC236}">
                <a16:creationId xmlns:a16="http://schemas.microsoft.com/office/drawing/2014/main" id="{79C0C975-AD87-4BCB-E95B-5163C7FDA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5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73AB23F6-37F1-94B1-4CE1-91BCC889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d4485cd37_2_1864:notes">
            <a:extLst>
              <a:ext uri="{FF2B5EF4-FFF2-40B4-BE49-F238E27FC236}">
                <a16:creationId xmlns:a16="http://schemas.microsoft.com/office/drawing/2014/main" id="{4E185559-5D54-AA35-B838-347D979795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d4485cd37_2_1864:notes">
            <a:extLst>
              <a:ext uri="{FF2B5EF4-FFF2-40B4-BE49-F238E27FC236}">
                <a16:creationId xmlns:a16="http://schemas.microsoft.com/office/drawing/2014/main" id="{E1C90152-8934-B0EA-D082-7088FB354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76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71916ABD-0340-A62B-F1C4-69F5DAEF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9E78802E-343C-CBE7-5671-9B0E0E885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5741308F-183D-B582-0045-1E94CA23D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25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fallback and ways to prevent it</a:t>
            </a:r>
          </a:p>
          <a:p>
            <a:r>
              <a:rPr lang="en-US" dirty="0"/>
              <a:t>Show environment variables that control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9E36B-612B-4650-8E34-7365E13A8A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8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708B-FF6A-06D4-75F0-4D97C62ED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13A16-D4D6-E950-041F-F05ED74C9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FF403-8E1A-0ACE-CCB0-37F6DB69D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saw my talk last year, this was the state of accelerated computing last year when I presented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3908-BCA8-D134-5AC6-F1662129A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9E36B-612B-4650-8E34-7365E13A8A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5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9E36B-612B-4650-8E34-7365E13A8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6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EC37FD2C-5DCA-FC8F-6C30-BBB0483B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7F56CB32-EF2B-DA5A-2DDD-8B94C40FA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27B4642F-B10E-738B-98C4-F3971F1BC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48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9A696B3A-A099-09FF-35A7-034B121F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1EF8426B-89CA-E399-DB28-E4C1531E7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00399586-1CF1-DEE5-D839-91E52B773A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0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CE73D7F7-887B-4F44-3E18-AC408934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d4485cd37_2_1892:notes">
            <a:extLst>
              <a:ext uri="{FF2B5EF4-FFF2-40B4-BE49-F238E27FC236}">
                <a16:creationId xmlns:a16="http://schemas.microsoft.com/office/drawing/2014/main" id="{152B6B6A-E2D9-B10F-6C59-DF09325BA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d4485cd37_2_1892:notes">
            <a:extLst>
              <a:ext uri="{FF2B5EF4-FFF2-40B4-BE49-F238E27FC236}">
                <a16:creationId xmlns:a16="http://schemas.microsoft.com/office/drawing/2014/main" id="{83474E7C-E981-5433-8EA3-DAA4F85F4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2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A7583-419C-9D1D-A3E2-6B0B07BF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620CE-B771-ADA7-4B76-731796BCC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BCA83-3192-75DF-7F97-50777DF47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729D-C803-7B29-4092-870F53D55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9E36B-612B-4650-8E34-7365E13A8A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400A-2F65-3053-8B07-57B088C86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8BA9F-BDA6-788C-0764-C0155D41C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87CF9-79EA-9337-3134-5C3EAB01D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565EF-DE7F-960F-7CAC-1D56138C9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9E36B-612B-4650-8E34-7365E13A8A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8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d4485cd37_2_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d4485cd37_2_1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d4485cd37_2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4d4485cd37_2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337" y="994526"/>
            <a:ext cx="6427405" cy="1645920"/>
          </a:xfrm>
        </p:spPr>
        <p:txBody>
          <a:bodyPr anchor="b">
            <a:normAutofit/>
          </a:bodyPr>
          <a:lstStyle>
            <a:lvl1pPr algn="l">
              <a:defRPr sz="2933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4337" y="2647242"/>
            <a:ext cx="6427405" cy="567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67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315354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6416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14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10896600" y="6111238"/>
            <a:ext cx="1295400" cy="746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6720946" y="0"/>
            <a:ext cx="5471054" cy="6857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731520" anchor="ctr"/>
          <a:lstStyle/>
          <a:p>
            <a:pPr lvl="0" indent="0" algn="ctr" defTabSz="914309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US" sz="1333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5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79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868051"/>
            <a:ext cx="4059935" cy="1121898"/>
          </a:xfrm>
        </p:spPr>
        <p:txBody>
          <a:bodyPr anchor="ctr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276531"/>
            <a:ext cx="4047744" cy="1121898"/>
          </a:xfrm>
        </p:spPr>
        <p:txBody>
          <a:bodyPr anchor="b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3427707"/>
            <a:ext cx="4047744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54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020883" y="1616604"/>
            <a:ext cx="8150234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020883" y="5687987"/>
            <a:ext cx="81502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020883" y="5917189"/>
            <a:ext cx="81502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953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6451600" y="2306656"/>
            <a:ext cx="5194532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839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97600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544875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544875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3634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0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686117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97602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337851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294409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294409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2944215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2944215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882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49491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97679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868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1037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1037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97680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97680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44324" y="5687987"/>
            <a:ext cx="35967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044324" y="5917189"/>
            <a:ext cx="35967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005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3586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57418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5869" y="1616604"/>
            <a:ext cx="2656377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89753" y="1616604"/>
            <a:ext cx="2656378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7987"/>
            <a:ext cx="265596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7987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7189"/>
            <a:ext cx="265596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7189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7987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7189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7987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7189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226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6173586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2421773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425529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2425529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177851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177851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316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430088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552281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805324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6035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56035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01870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301870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054192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054192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79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78357" y="5686374"/>
            <a:ext cx="265176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62191" y="5686374"/>
            <a:ext cx="265677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8357" y="5909019"/>
            <a:ext cx="265176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62191" y="5909019"/>
            <a:ext cx="265677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962191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77835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59452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4525" y="5686374"/>
            <a:ext cx="265048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4525" y="5909019"/>
            <a:ext cx="265048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611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36203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78202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989354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6374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5576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6374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5576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391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27370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9140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27370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79140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7372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92657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28719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77470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77470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75873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3580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3580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9630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94098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5869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098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869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798714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30086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4419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4419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04801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02536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02536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55370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548294" y="5701190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48294" y="5930392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450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20386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5000307" y="3518841"/>
            <a:ext cx="3673430" cy="24973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32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141" y="3518841"/>
            <a:ext cx="3674174" cy="26215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17265" y="3713813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317265" y="4576671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4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2681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28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285721" lvl="0" indent="-285721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2683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3776425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209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073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4172373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8300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8300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8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7177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17799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177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17799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054598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4598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54598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54598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4040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04100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040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04100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766301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66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66301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66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4718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4478187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1902070"/>
            <a:ext cx="8086165" cy="24356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5799204" y="4061509"/>
            <a:ext cx="612668" cy="1564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566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2052918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6340779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2052918" y="1265603"/>
            <a:ext cx="8086165" cy="1564403"/>
            <a:chOff x="6158753" y="6234204"/>
            <a:chExt cx="24258494" cy="46932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368997" y="6234204"/>
              <a:ext cx="1838004" cy="469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566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846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3959443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2351184"/>
            <a:ext cx="8086165" cy="146774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2052918" y="1755688"/>
            <a:ext cx="8086165" cy="3398331"/>
            <a:chOff x="6158753" y="6264684"/>
            <a:chExt cx="24258494" cy="1019499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368996" y="6264684"/>
              <a:ext cx="1866618" cy="10194995"/>
              <a:chOff x="17368996" y="5634063"/>
              <a:chExt cx="1866618" cy="1019499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368996" y="5634063"/>
                <a:ext cx="1838007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397610" y="11135848"/>
                <a:ext cx="1838004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0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57169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5716902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5734873" y="1798320"/>
            <a:ext cx="188976" cy="5059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289" y="621745"/>
            <a:ext cx="6158896" cy="19812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3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1627699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2311012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2823521" indent="0">
              <a:buFontTx/>
              <a:buNone/>
              <a:defRPr lang="en-US" sz="2666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0" y="0"/>
            <a:ext cx="188976" cy="2499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4753" y="3590667"/>
            <a:ext cx="7577959" cy="182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467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4754" y="3008254"/>
            <a:ext cx="7577959" cy="584755"/>
          </a:xfrm>
          <a:prstGeom prst="rect">
            <a:avLst/>
          </a:prstGeom>
        </p:spPr>
        <p:txBody>
          <a:bodyPr/>
          <a:lstStyle>
            <a:lvl1pPr algn="l">
              <a:defRPr sz="4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714" y="2082682"/>
            <a:ext cx="785753" cy="7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73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22850" tIns="11425" rIns="22850" bIns="1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/>
            </a:lvl1pPr>
            <a:lvl2pPr lvl="1" rtl="0">
              <a:buNone/>
              <a:defRPr sz="1867"/>
            </a:lvl2pPr>
            <a:lvl3pPr lvl="2" rtl="0">
              <a:buNone/>
              <a:defRPr sz="1867"/>
            </a:lvl3pPr>
            <a:lvl4pPr lvl="3" rtl="0">
              <a:buNone/>
              <a:defRPr sz="1867"/>
            </a:lvl4pPr>
            <a:lvl5pPr lvl="4" rtl="0">
              <a:buNone/>
              <a:defRPr sz="1867"/>
            </a:lvl5pPr>
            <a:lvl6pPr lvl="5" rtl="0">
              <a:buNone/>
              <a:defRPr sz="1867"/>
            </a:lvl6pPr>
            <a:lvl7pPr lvl="6" rtl="0">
              <a:buNone/>
              <a:defRPr sz="1867"/>
            </a:lvl7pPr>
            <a:lvl8pPr lvl="7" rtl="0">
              <a:buNone/>
              <a:defRPr sz="1867"/>
            </a:lvl8pPr>
            <a:lvl9pPr lvl="8" rtl="0">
              <a:buNone/>
              <a:defRPr sz="18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30555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1_Title, Subtitl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0"/>
          <p:cNvSpPr txBox="1">
            <a:spLocks noGrp="1"/>
          </p:cNvSpPr>
          <p:nvPr>
            <p:ph type="subTitle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-3" y="6333001"/>
            <a:ext cx="731600" cy="525000"/>
          </a:xfrm>
          <a:prstGeom prst="rect">
            <a:avLst/>
          </a:prstGeom>
        </p:spPr>
        <p:txBody>
          <a:bodyPr spcFirstLastPara="1" wrap="square" lIns="335225" tIns="335225" rIns="335225" bIns="3352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236162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141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103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236162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6537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0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236162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241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11353800" y="6501472"/>
            <a:ext cx="838200" cy="357594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58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309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NVIDIA Sans" panose="020B0503020203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ducks-dev/polars-tpch/blob/fireducks/queries/panda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la-rs/polars-benchmar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37" y="1559605"/>
            <a:ext cx="8136229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Accelerated </a:t>
            </a:r>
            <a:r>
              <a:rPr lang="en-US" dirty="0" err="1"/>
              <a:t>DataFrames</a:t>
            </a:r>
            <a:r>
              <a:rPr lang="en-US" dirty="0"/>
              <a:t> for all: Bringing GPU acceleration to pandas and Polars</a:t>
            </a:r>
            <a:br>
              <a:rPr lang="en-US" dirty="0"/>
            </a:br>
            <a:br>
              <a:rPr lang="en-US" b="1" dirty="0"/>
            </a:br>
            <a:r>
              <a:rPr lang="en-US" sz="2000" b="1" dirty="0"/>
              <a:t>SciPy 2025</a:t>
            </a:r>
            <a:br>
              <a:rPr lang="en-US" sz="2000" b="1" dirty="0"/>
            </a:br>
            <a:r>
              <a:rPr lang="en-US" sz="2000" dirty="0"/>
              <a:t>Thursday, July 10, 4:30pm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337" y="3652476"/>
            <a:ext cx="6427405" cy="567944"/>
          </a:xfrm>
        </p:spPr>
        <p:txBody>
          <a:bodyPr>
            <a:normAutofit/>
          </a:bodyPr>
          <a:lstStyle/>
          <a:p>
            <a:r>
              <a:rPr lang="en-US" b="1" dirty="0"/>
              <a:t>Vyas Ramasubramani - NVIDIA</a:t>
            </a:r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9E57B-905D-737F-0B3F-A027382C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A345-580E-F2F4-2E58-7D1C0C60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52248-135C-0BD4-13A3-56655FCF2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Polars supports multiple modes of operation for executing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AA610-61B2-EF53-B86A-605B0BC9DE3D}"/>
              </a:ext>
            </a:extLst>
          </p:cNvPr>
          <p:cNvSpPr txBox="1"/>
          <p:nvPr/>
        </p:nvSpPr>
        <p:spPr>
          <a:xfrm>
            <a:off x="5511803" y="1298448"/>
            <a:ext cx="64092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</a:t>
            </a:r>
            <a:r>
              <a:rPr lang="en-US" sz="1600" dirty="0" err="1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.lazy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 err="1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.lazy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.collect()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7F77E-E8EE-97E4-785F-8C65071F7731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Eager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BB61-59DB-7EB6-6555-98B619CA3A5F}"/>
              </a:ext>
            </a:extLst>
          </p:cNvPr>
          <p:cNvSpPr txBox="1"/>
          <p:nvPr/>
        </p:nvSpPr>
        <p:spPr>
          <a:xfrm>
            <a:off x="1531096" y="3571036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Lazy</a:t>
            </a:r>
          </a:p>
        </p:txBody>
      </p:sp>
    </p:spTree>
    <p:extLst>
      <p:ext uri="{BB962C8B-B14F-4D97-AF65-F5344CB8AC3E}">
        <p14:creationId xmlns:p14="http://schemas.microsoft.com/office/powerpoint/2010/main" val="9462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CE09-B89F-8337-1DAE-798965EB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AE5D-7D1B-4E47-0985-9FBE6456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53303-B6C8-7836-40E5-A23D8081B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Polars supports multiple modes of operation for executing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00A64-40DD-0A84-69FB-63303B30A212}"/>
              </a:ext>
            </a:extLst>
          </p:cNvPr>
          <p:cNvSpPr txBox="1"/>
          <p:nvPr/>
        </p:nvSpPr>
        <p:spPr>
          <a:xfrm>
            <a:off x="5511803" y="1298448"/>
            <a:ext cx="64092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.collect(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streaming=True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FB9CA-C04F-24EB-3E57-03C7AAD108CA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Eager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B5FE5-0504-B12B-E88D-D99D5385F25D}"/>
              </a:ext>
            </a:extLst>
          </p:cNvPr>
          <p:cNvSpPr txBox="1"/>
          <p:nvPr/>
        </p:nvSpPr>
        <p:spPr>
          <a:xfrm>
            <a:off x="1531096" y="3571036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Lazy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210F0-1E0C-DC14-B817-A30E591702B4}"/>
              </a:ext>
            </a:extLst>
          </p:cNvPr>
          <p:cNvSpPr txBox="1"/>
          <p:nvPr/>
        </p:nvSpPr>
        <p:spPr>
          <a:xfrm>
            <a:off x="1531095" y="5434718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(Lazy) Streaming</a:t>
            </a:r>
          </a:p>
        </p:txBody>
      </p:sp>
    </p:spTree>
    <p:extLst>
      <p:ext uri="{BB962C8B-B14F-4D97-AF65-F5344CB8AC3E}">
        <p14:creationId xmlns:p14="http://schemas.microsoft.com/office/powerpoint/2010/main" val="502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22D2-AA08-9593-3C1C-6A75FFD6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3632-D2EC-702B-7017-00FDC80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GPU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16C2-8679-4A3F-D72A-8517886FE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</a:t>
            </a:r>
            <a:r>
              <a:rPr lang="en-US" dirty="0"/>
              <a:t>-polars provides implementation of GPU engines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78678-D02C-1BE8-A0DC-9A3A0C67AEFD}"/>
              </a:ext>
            </a:extLst>
          </p:cNvPr>
          <p:cNvSpPr txBox="1"/>
          <p:nvPr/>
        </p:nvSpPr>
        <p:spPr>
          <a:xfrm>
            <a:off x="5511803" y="1298448"/>
            <a:ext cx="6815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  <a:p>
            <a:pPr lvl="0"/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.collect(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engine=“</a:t>
            </a:r>
            <a:r>
              <a:rPr lang="en-US" sz="1600" dirty="0" err="1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gpu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”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1B0FF-1AE0-A092-2DA5-8322BF4FE3D4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Lazy</a:t>
            </a:r>
          </a:p>
        </p:txBody>
      </p:sp>
    </p:spTree>
    <p:extLst>
      <p:ext uri="{BB962C8B-B14F-4D97-AF65-F5344CB8AC3E}">
        <p14:creationId xmlns:p14="http://schemas.microsoft.com/office/powerpoint/2010/main" val="3572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26EA1-065D-B36F-CE07-BA159414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1385-659A-0FBC-1A75-86631FD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GPU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E65AF-AEF8-9747-EE15-692CF05CE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</a:t>
            </a:r>
            <a:r>
              <a:rPr lang="en-US" dirty="0"/>
              <a:t>-polars provides implementation of GPU engines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9FED5-7D8F-FBCC-E1CD-DC568D1C2756}"/>
              </a:ext>
            </a:extLst>
          </p:cNvPr>
          <p:cNvSpPr txBox="1"/>
          <p:nvPr/>
        </p:nvSpPr>
        <p:spPr>
          <a:xfrm>
            <a:off x="5511803" y="1298448"/>
            <a:ext cx="68156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  <a:p>
            <a:pPr lvl="0"/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.collect(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engine=</a:t>
            </a:r>
            <a:r>
              <a:rPr lang="en-US" sz="1600" dirty="0" err="1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GPUEngine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(</a:t>
            </a:r>
          </a:p>
          <a:p>
            <a:pPr lvl="0"/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        executor=“streaming”</a:t>
            </a:r>
          </a:p>
          <a:p>
            <a:pPr lvl="0"/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    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54817-6597-419C-DE07-1D49F98C06C5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Lazy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3B901-B55C-0F40-1D27-7FE9E1B1BC79}"/>
              </a:ext>
            </a:extLst>
          </p:cNvPr>
          <p:cNvSpPr txBox="1"/>
          <p:nvPr/>
        </p:nvSpPr>
        <p:spPr>
          <a:xfrm>
            <a:off x="1531096" y="3571036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5827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2DEE-CDDE-C9C4-853A-219F5EDDC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5AA6-FB75-5BEE-5FE8-3F5EE387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GPU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221F-4324-E8BF-1671-CC541F90D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</a:t>
            </a:r>
            <a:r>
              <a:rPr lang="en-US" dirty="0"/>
              <a:t>-polars provides implementation of GPU engines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E6DEE-2619-05E5-3FB8-2BD1DD776DBE}"/>
              </a:ext>
            </a:extLst>
          </p:cNvPr>
          <p:cNvSpPr txBox="1"/>
          <p:nvPr/>
        </p:nvSpPr>
        <p:spPr>
          <a:xfrm>
            <a:off x="5511803" y="1298448"/>
            <a:ext cx="68156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fruit_facts.lazy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  <a:p>
            <a:pPr lvl="0"/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.collect(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engine=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GPUEngine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(</a:t>
            </a:r>
          </a:p>
          <a:p>
            <a:pPr lvl="0"/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       executor=“streaming”,</a:t>
            </a:r>
          </a:p>
          <a:p>
            <a:pPr lvl="0"/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        </a:t>
            </a:r>
            <a:r>
              <a:rPr lang="en-US" sz="1600" dirty="0" err="1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executor_options</a:t>
            </a:r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={“scheduler”: “distributed”}</a:t>
            </a:r>
          </a:p>
          <a:p>
            <a:pPr lvl="0"/>
            <a:r>
              <a:rPr lang="en-US" sz="1600" dirty="0">
                <a:solidFill>
                  <a:schemeClr val="accent6"/>
                </a:solidFill>
                <a:latin typeface="Roboto Mono" pitchFamily="49" charset="0"/>
                <a:ea typeface="Roboto Mono" pitchFamily="49" charset="0"/>
              </a:rPr>
              <a:t>    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3116B-46CC-48E2-CD3A-53E73D0C3ECA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Lazy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D5439-AFE7-23BA-FFBA-759A8CDD7283}"/>
              </a:ext>
            </a:extLst>
          </p:cNvPr>
          <p:cNvSpPr txBox="1"/>
          <p:nvPr/>
        </p:nvSpPr>
        <p:spPr>
          <a:xfrm>
            <a:off x="1531096" y="3571036"/>
            <a:ext cx="2779177" cy="461665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Streaming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1DB37-4EB0-74DD-5C84-A76093BA91A4}"/>
              </a:ext>
            </a:extLst>
          </p:cNvPr>
          <p:cNvSpPr txBox="1"/>
          <p:nvPr/>
        </p:nvSpPr>
        <p:spPr>
          <a:xfrm>
            <a:off x="1531095" y="5434718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23902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E482-CF54-D226-C259-A4EE6A82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A8F375-34B2-F663-7B4B-CD443766421C}"/>
              </a:ext>
            </a:extLst>
          </p:cNvPr>
          <p:cNvGrpSpPr/>
          <p:nvPr/>
        </p:nvGrpSpPr>
        <p:grpSpPr>
          <a:xfrm>
            <a:off x="6473148" y="1319957"/>
            <a:ext cx="4776431" cy="3967754"/>
            <a:chOff x="6463957" y="1319957"/>
            <a:chExt cx="4776431" cy="396775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1413305-7B3D-BE27-3507-F67299420A1F}"/>
                </a:ext>
              </a:extLst>
            </p:cNvPr>
            <p:cNvSpPr/>
            <p:nvPr/>
          </p:nvSpPr>
          <p:spPr>
            <a:xfrm>
              <a:off x="9239383" y="2611008"/>
              <a:ext cx="1726195" cy="402187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964BFF"/>
                  </a:solidFill>
                </a:rPr>
                <a:t>Translate plan to GPU physical plan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EDE82FC-4D3C-EFE7-D70E-108518BC618A}"/>
                </a:ext>
              </a:extLst>
            </p:cNvPr>
            <p:cNvSpPr/>
            <p:nvPr/>
          </p:nvSpPr>
          <p:spPr>
            <a:xfrm>
              <a:off x="7834832" y="4984651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Result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D2CD1B2-D931-FB79-CB4C-45A6071C5A8B}"/>
                </a:ext>
              </a:extLst>
            </p:cNvPr>
            <p:cNvSpPr/>
            <p:nvPr/>
          </p:nvSpPr>
          <p:spPr>
            <a:xfrm>
              <a:off x="9239383" y="4193265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B950FF"/>
                  </a:solidFill>
                </a:rPr>
                <a:t>Copy to CPU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BA94C118-B261-399E-F17E-BBF61A84CE7A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rot="16200000" flipH="1">
              <a:off x="9186601" y="1695127"/>
              <a:ext cx="427209" cy="140455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F1E12C56-8C30-0E55-4C83-A2FD7CB711C4}"/>
                </a:ext>
              </a:extLst>
            </p:cNvPr>
            <p:cNvCxnSpPr>
              <a:cxnSpLocks/>
              <a:stCxn id="66" idx="2"/>
              <a:endCxn id="47" idx="0"/>
            </p:cNvCxnSpPr>
            <p:nvPr/>
          </p:nvCxnSpPr>
          <p:spPr>
            <a:xfrm rot="16200000" flipH="1">
              <a:off x="7554446" y="3841166"/>
              <a:ext cx="906931" cy="138003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F2DEA620-C9E6-A012-1F4E-E60721D64338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5400000">
              <a:off x="9156043" y="4038213"/>
              <a:ext cx="488326" cy="140455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8AD2AFE-2747-3723-6E01-FB9EAA2B2F2A}"/>
                </a:ext>
              </a:extLst>
            </p:cNvPr>
            <p:cNvSpPr/>
            <p:nvPr/>
          </p:nvSpPr>
          <p:spPr>
            <a:xfrm>
              <a:off x="7756196" y="1319957"/>
              <a:ext cx="1883467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Queue operations lazily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7DC944-2B90-349F-6E50-1B2244F69107}"/>
                </a:ext>
              </a:extLst>
            </p:cNvPr>
            <p:cNvSpPr txBox="1"/>
            <p:nvPr/>
          </p:nvSpPr>
          <p:spPr>
            <a:xfrm>
              <a:off x="9514193" y="2228964"/>
              <a:ext cx="17261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Request GPU execution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8A089DE-BB44-9E93-C508-AB4FEF90CA0C}"/>
                </a:ext>
              </a:extLst>
            </p:cNvPr>
            <p:cNvSpPr/>
            <p:nvPr/>
          </p:nvSpPr>
          <p:spPr>
            <a:xfrm>
              <a:off x="7834832" y="1880739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Generate logical plan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856072A-92D7-C5CC-EAE6-4C7E4D83EEFD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8697930" y="1623017"/>
              <a:ext cx="0" cy="25772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B49AEE-5F49-420A-0C87-06425E2A9DBF}"/>
                </a:ext>
              </a:extLst>
            </p:cNvPr>
            <p:cNvSpPr txBox="1"/>
            <p:nvPr/>
          </p:nvSpPr>
          <p:spPr>
            <a:xfrm>
              <a:off x="8752114" y="1629983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Call collect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895130-32C6-E6A5-987F-9190D731C042}"/>
                </a:ext>
              </a:extLst>
            </p:cNvPr>
            <p:cNvSpPr txBox="1"/>
            <p:nvPr/>
          </p:nvSpPr>
          <p:spPr>
            <a:xfrm>
              <a:off x="6769560" y="2228964"/>
              <a:ext cx="1631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Request CPU execution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DB97F866-1D54-EB8E-EC0F-C6910A1F9431}"/>
                </a:ext>
              </a:extLst>
            </p:cNvPr>
            <p:cNvCxnSpPr>
              <a:cxnSpLocks/>
              <a:stCxn id="55" idx="2"/>
              <a:endCxn id="60" idx="0"/>
            </p:cNvCxnSpPr>
            <p:nvPr/>
          </p:nvCxnSpPr>
          <p:spPr>
            <a:xfrm rot="5400000">
              <a:off x="7599578" y="1892923"/>
              <a:ext cx="807476" cy="138922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CAE5AC2-4414-9CD9-4288-B43688D2B691}"/>
                </a:ext>
              </a:extLst>
            </p:cNvPr>
            <p:cNvSpPr/>
            <p:nvPr/>
          </p:nvSpPr>
          <p:spPr>
            <a:xfrm>
              <a:off x="6463957" y="2991275"/>
              <a:ext cx="1689487" cy="4021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Generate CPU physical plan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F14C4C-3510-78AB-3C11-664F3AED0948}"/>
                </a:ext>
              </a:extLst>
            </p:cNvPr>
            <p:cNvSpPr txBox="1"/>
            <p:nvPr/>
          </p:nvSpPr>
          <p:spPr>
            <a:xfrm>
              <a:off x="8077623" y="2662141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Translation fails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E2B4EEA-0FAA-55D4-D11C-6FD9BEA4E038}"/>
                </a:ext>
              </a:extLst>
            </p:cNvPr>
            <p:cNvCxnSpPr>
              <a:cxnSpLocks/>
              <a:stCxn id="44" idx="1"/>
              <a:endCxn id="60" idx="3"/>
            </p:cNvCxnSpPr>
            <p:nvPr/>
          </p:nvCxnSpPr>
          <p:spPr>
            <a:xfrm flipH="1">
              <a:off x="8153444" y="2812102"/>
              <a:ext cx="1085939" cy="38026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CF93C4C-24AC-02B1-43B5-01FD57AF72C4}"/>
                </a:ext>
              </a:extLst>
            </p:cNvPr>
            <p:cNvSpPr/>
            <p:nvPr/>
          </p:nvSpPr>
          <p:spPr>
            <a:xfrm>
              <a:off x="9239383" y="3632803"/>
              <a:ext cx="1726195" cy="402187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964BFF"/>
                  </a:solidFill>
                </a:rPr>
                <a:t>Execute on GPU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E1A0B3-0A43-6680-3B0A-BC9AD09C6568}"/>
                </a:ext>
              </a:extLst>
            </p:cNvPr>
            <p:cNvCxnSpPr>
              <a:cxnSpLocks/>
              <a:stCxn id="68" idx="2"/>
              <a:endCxn id="63" idx="0"/>
            </p:cNvCxnSpPr>
            <p:nvPr/>
          </p:nvCxnSpPr>
          <p:spPr>
            <a:xfrm>
              <a:off x="10102480" y="3474529"/>
              <a:ext cx="1" cy="15827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3517CC3-2461-BED8-C1D5-78B3200304E3}"/>
                </a:ext>
              </a:extLst>
            </p:cNvPr>
            <p:cNvCxnSpPr>
              <a:cxnSpLocks/>
              <a:stCxn id="63" idx="2"/>
              <a:endCxn id="48" idx="0"/>
            </p:cNvCxnSpPr>
            <p:nvPr/>
          </p:nvCxnSpPr>
          <p:spPr>
            <a:xfrm>
              <a:off x="10102481" y="4034990"/>
              <a:ext cx="0" cy="15827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7743331-7FA8-3846-F617-936092375B29}"/>
                </a:ext>
              </a:extLst>
            </p:cNvPr>
            <p:cNvSpPr/>
            <p:nvPr/>
          </p:nvSpPr>
          <p:spPr>
            <a:xfrm>
              <a:off x="6473148" y="3675533"/>
              <a:ext cx="1689487" cy="4021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Execute on CPU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D486160-D3CB-BA1B-6B15-7589C212C55F}"/>
                </a:ext>
              </a:extLst>
            </p:cNvPr>
            <p:cNvCxnSpPr>
              <a:cxnSpLocks/>
              <a:stCxn id="60" idx="2"/>
              <a:endCxn id="66" idx="0"/>
            </p:cNvCxnSpPr>
            <p:nvPr/>
          </p:nvCxnSpPr>
          <p:spPr>
            <a:xfrm>
              <a:off x="7308701" y="3393462"/>
              <a:ext cx="9191" cy="28207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6F73254-D6AD-7CE5-6995-22CE652DF49F}"/>
                </a:ext>
              </a:extLst>
            </p:cNvPr>
            <p:cNvSpPr/>
            <p:nvPr/>
          </p:nvSpPr>
          <p:spPr>
            <a:xfrm>
              <a:off x="9239382" y="3171469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B950FF"/>
                  </a:solidFill>
                </a:rPr>
                <a:t>Copy to GPU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2711A9D-209D-1B00-E76D-DDAAB0589D78}"/>
                </a:ext>
              </a:extLst>
            </p:cNvPr>
            <p:cNvCxnSpPr>
              <a:cxnSpLocks/>
              <a:stCxn id="44" idx="2"/>
              <a:endCxn id="68" idx="0"/>
            </p:cNvCxnSpPr>
            <p:nvPr/>
          </p:nvCxnSpPr>
          <p:spPr>
            <a:xfrm flipH="1">
              <a:off x="10102480" y="3013195"/>
              <a:ext cx="1" cy="15827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0CC057-0292-3322-BB33-203541C6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Mechanics of </a:t>
            </a:r>
            <a:r>
              <a:rPr lang="en-US" dirty="0" err="1"/>
              <a:t>cudf.pandas</a:t>
            </a:r>
            <a:r>
              <a:rPr lang="en-US" dirty="0"/>
              <a:t> and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04227-EFA7-08B3-AFA7-EF9859D348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constraints lead to different design choices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168D6-E7DA-D1A9-AB2E-767F1A87CEC3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6AC5F0-AB11-8A81-552B-DD509220B42B}"/>
              </a:ext>
            </a:extLst>
          </p:cNvPr>
          <p:cNvGrpSpPr/>
          <p:nvPr/>
        </p:nvGrpSpPr>
        <p:grpSpPr>
          <a:xfrm>
            <a:off x="559129" y="1532839"/>
            <a:ext cx="5694006" cy="4281100"/>
            <a:chOff x="6377963" y="1518376"/>
            <a:chExt cx="5694006" cy="42811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FAA8026-BF21-556A-330A-0CB171B20FEE}"/>
                </a:ext>
              </a:extLst>
            </p:cNvPr>
            <p:cNvSpPr/>
            <p:nvPr/>
          </p:nvSpPr>
          <p:spPr>
            <a:xfrm>
              <a:off x="7821787" y="1518376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964BFF"/>
                  </a:solidFill>
                </a:rPr>
                <a:t>Load </a:t>
              </a:r>
              <a:r>
                <a:rPr lang="en-US" sz="1200" err="1">
                  <a:solidFill>
                    <a:srgbClr val="964BFF"/>
                  </a:solidFill>
                </a:rPr>
                <a:t>cudf.pandas</a:t>
              </a:r>
              <a:r>
                <a:rPr lang="en-US" sz="1200">
                  <a:solidFill>
                    <a:srgbClr val="964BFF"/>
                  </a:solidFill>
                </a:rPr>
                <a:t> 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D0EDE8F-9DE0-54A3-20A6-558D500A03AE}"/>
                </a:ext>
              </a:extLst>
            </p:cNvPr>
            <p:cNvSpPr/>
            <p:nvPr/>
          </p:nvSpPr>
          <p:spPr>
            <a:xfrm>
              <a:off x="7912322" y="2773768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You call function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416BA24-9771-906B-8720-8CF856447614}"/>
                </a:ext>
              </a:extLst>
            </p:cNvPr>
            <p:cNvSpPr/>
            <p:nvPr/>
          </p:nvSpPr>
          <p:spPr>
            <a:xfrm>
              <a:off x="7912322" y="386282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964BFF"/>
                  </a:solidFill>
                </a:rPr>
                <a:t>Try </a:t>
              </a:r>
              <a:r>
                <a:rPr lang="en-US" sz="1200" err="1">
                  <a:solidFill>
                    <a:srgbClr val="964BFF"/>
                  </a:solidFill>
                </a:rPr>
                <a:t>cuDF</a:t>
              </a:r>
              <a:r>
                <a:rPr lang="en-US" sz="1200">
                  <a:solidFill>
                    <a:srgbClr val="964BFF"/>
                  </a:solidFill>
                </a:rPr>
                <a:t> Function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5CA90F9-5425-4AA1-DC64-C144E85579A0}"/>
                </a:ext>
              </a:extLst>
            </p:cNvPr>
            <p:cNvSpPr/>
            <p:nvPr/>
          </p:nvSpPr>
          <p:spPr>
            <a:xfrm>
              <a:off x="9111183" y="4951888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Call pandas Function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7632021-0995-8FFA-4211-812487E1A9B8}"/>
                </a:ext>
              </a:extLst>
            </p:cNvPr>
            <p:cNvSpPr/>
            <p:nvPr/>
          </p:nvSpPr>
          <p:spPr>
            <a:xfrm>
              <a:off x="7912322" y="5496416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Result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4BAC267-05D3-E292-2D77-33B844630567}"/>
                </a:ext>
              </a:extLst>
            </p:cNvPr>
            <p:cNvGrpSpPr/>
            <p:nvPr/>
          </p:nvGrpSpPr>
          <p:grpSpPr>
            <a:xfrm>
              <a:off x="6377963" y="2062906"/>
              <a:ext cx="4459415" cy="469392"/>
              <a:chOff x="2764119" y="2122424"/>
              <a:chExt cx="4459415" cy="469392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D418BF14-11FC-B6CB-A377-D933C5A829CB}"/>
                  </a:ext>
                </a:extLst>
              </p:cNvPr>
              <p:cNvSpPr/>
              <p:nvPr/>
            </p:nvSpPr>
            <p:spPr>
              <a:xfrm>
                <a:off x="5497339" y="2122424"/>
                <a:ext cx="1726195" cy="46939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bIns="9144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chemeClr val="bg1"/>
                    </a:solidFill>
                  </a:rPr>
                  <a:t>Third-Party Libraries Using Pandas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77EA4AA8-4F44-7D70-1B1C-B735D4A8E722}"/>
                  </a:ext>
                </a:extLst>
              </p:cNvPr>
              <p:cNvSpPr/>
              <p:nvPr/>
            </p:nvSpPr>
            <p:spPr>
              <a:xfrm>
                <a:off x="2764119" y="2122424"/>
                <a:ext cx="1726195" cy="46939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bIns="9144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Your Code</a:t>
                </a: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B85FBDF5-F4B1-0F9F-BD0A-0B2362FE11DD}"/>
                </a:ext>
              </a:extLst>
            </p:cNvPr>
            <p:cNvSpPr/>
            <p:nvPr/>
          </p:nvSpPr>
          <p:spPr>
            <a:xfrm>
              <a:off x="9111183" y="331829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B950FF"/>
                  </a:solidFill>
                </a:rPr>
                <a:t>Copy to GPU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E51469C-7DCD-173A-FAB2-D5759C74F2D2}"/>
                </a:ext>
              </a:extLst>
            </p:cNvPr>
            <p:cNvSpPr/>
            <p:nvPr/>
          </p:nvSpPr>
          <p:spPr>
            <a:xfrm>
              <a:off x="9111183" y="440735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B950FF"/>
                  </a:solidFill>
                </a:rPr>
                <a:t>Copy to CPU</a:t>
              </a:r>
            </a:p>
          </p:txBody>
        </p: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4FCF2839-4D7B-120C-41E6-CF7C20DE09D8}"/>
                </a:ext>
              </a:extLst>
            </p:cNvPr>
            <p:cNvCxnSpPr>
              <a:stCxn id="37" idx="2"/>
              <a:endCxn id="85" idx="0"/>
            </p:cNvCxnSpPr>
            <p:nvPr/>
          </p:nvCxnSpPr>
          <p:spPr>
            <a:xfrm rot="16200000" flipH="1">
              <a:off x="9208848" y="1297473"/>
              <a:ext cx="241470" cy="1289396"/>
            </a:xfrm>
            <a:prstGeom prst="curvedConnector3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56C746C3-FFB2-B337-18CF-31D1A88EDC8A}"/>
                </a:ext>
              </a:extLst>
            </p:cNvPr>
            <p:cNvCxnSpPr>
              <a:cxnSpLocks/>
              <a:stCxn id="37" idx="2"/>
              <a:endCxn id="86" idx="0"/>
            </p:cNvCxnSpPr>
            <p:nvPr/>
          </p:nvCxnSpPr>
          <p:spPr>
            <a:xfrm rot="5400000">
              <a:off x="7842238" y="1220259"/>
              <a:ext cx="241470" cy="144382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70">
              <a:extLst>
                <a:ext uri="{FF2B5EF4-FFF2-40B4-BE49-F238E27FC236}">
                  <a16:creationId xmlns:a16="http://schemas.microsoft.com/office/drawing/2014/main" id="{87AA775B-2294-2360-1245-E51852495A6A}"/>
                </a:ext>
              </a:extLst>
            </p:cNvPr>
            <p:cNvCxnSpPr>
              <a:cxnSpLocks/>
              <a:stCxn id="86" idx="2"/>
              <a:endCxn id="38" idx="0"/>
            </p:cNvCxnSpPr>
            <p:nvPr/>
          </p:nvCxnSpPr>
          <p:spPr>
            <a:xfrm rot="16200000" flipH="1">
              <a:off x="7887505" y="1885853"/>
              <a:ext cx="241470" cy="153435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F49F56C1-4AB3-3869-ADB1-A7C800507297}"/>
                </a:ext>
              </a:extLst>
            </p:cNvPr>
            <p:cNvCxnSpPr>
              <a:cxnSpLocks/>
              <a:stCxn id="85" idx="2"/>
              <a:endCxn id="38" idx="0"/>
            </p:cNvCxnSpPr>
            <p:nvPr/>
          </p:nvCxnSpPr>
          <p:spPr>
            <a:xfrm rot="5400000">
              <a:off x="9254116" y="2053603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4B1BFA46-207F-9990-0848-6BDAD2DF8338}"/>
                </a:ext>
              </a:extLst>
            </p:cNvPr>
            <p:cNvCxnSpPr>
              <a:cxnSpLocks/>
              <a:stCxn id="38" idx="2"/>
              <a:endCxn id="45" idx="0"/>
            </p:cNvCxnSpPr>
            <p:nvPr/>
          </p:nvCxnSpPr>
          <p:spPr>
            <a:xfrm rot="16200000" flipH="1">
              <a:off x="9254115" y="2598132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D9E9A225-F749-CF6E-6915-140C098C6A62}"/>
                </a:ext>
              </a:extLst>
            </p:cNvPr>
            <p:cNvCxnSpPr>
              <a:cxnSpLocks/>
              <a:stCxn id="45" idx="2"/>
              <a:endCxn id="39" idx="0"/>
            </p:cNvCxnSpPr>
            <p:nvPr/>
          </p:nvCxnSpPr>
          <p:spPr>
            <a:xfrm rot="5400000">
              <a:off x="9254116" y="3142663"/>
              <a:ext cx="241470" cy="11988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>
              <a:extLst>
                <a:ext uri="{FF2B5EF4-FFF2-40B4-BE49-F238E27FC236}">
                  <a16:creationId xmlns:a16="http://schemas.microsoft.com/office/drawing/2014/main" id="{744215F0-AE72-5AB0-631D-CD05EA17B50D}"/>
                </a:ext>
              </a:extLst>
            </p:cNvPr>
            <p:cNvCxnSpPr>
              <a:cxnSpLocks/>
              <a:stCxn id="39" idx="2"/>
              <a:endCxn id="46" idx="0"/>
            </p:cNvCxnSpPr>
            <p:nvPr/>
          </p:nvCxnSpPr>
          <p:spPr>
            <a:xfrm rot="16200000" flipH="1">
              <a:off x="9254115" y="3687192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992661DD-AC6D-FD3C-8469-AD687038B53E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rot="5400000">
              <a:off x="9254117" y="4776252"/>
              <a:ext cx="241468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>
              <a:extLst>
                <a:ext uri="{FF2B5EF4-FFF2-40B4-BE49-F238E27FC236}">
                  <a16:creationId xmlns:a16="http://schemas.microsoft.com/office/drawing/2014/main" id="{8AC343FE-D256-C3B2-77AB-54D20A471865}"/>
                </a:ext>
              </a:extLst>
            </p:cNvPr>
            <p:cNvCxnSpPr>
              <a:stCxn id="41" idx="1"/>
              <a:endCxn id="38" idx="1"/>
            </p:cNvCxnSpPr>
            <p:nvPr/>
          </p:nvCxnSpPr>
          <p:spPr>
            <a:xfrm rot="10800000">
              <a:off x="7912322" y="2925298"/>
              <a:ext cx="12700" cy="2722648"/>
            </a:xfrm>
            <a:prstGeom prst="curvedConnector3">
              <a:avLst>
                <a:gd name="adj1" fmla="val 5364354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E094F6B-8AAE-3805-FA0C-6D1A03774E25}"/>
                </a:ext>
              </a:extLst>
            </p:cNvPr>
            <p:cNvCxnSpPr>
              <a:stCxn id="46" idx="2"/>
              <a:endCxn id="40" idx="0"/>
            </p:cNvCxnSpPr>
            <p:nvPr/>
          </p:nvCxnSpPr>
          <p:spPr>
            <a:xfrm>
              <a:off x="9974281" y="4710418"/>
              <a:ext cx="0" cy="2414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4BE507E-7EF5-A50C-CD97-E7C98E388BA6}"/>
                </a:ext>
              </a:extLst>
            </p:cNvPr>
            <p:cNvSpPr txBox="1"/>
            <p:nvPr/>
          </p:nvSpPr>
          <p:spPr>
            <a:xfrm>
              <a:off x="9527995" y="3022486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data on CPU</a:t>
              </a:r>
            </a:p>
          </p:txBody>
        </p:sp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8AE30F98-2258-8BF9-6885-90588E91FF39}"/>
                </a:ext>
              </a:extLst>
            </p:cNvPr>
            <p:cNvCxnSpPr>
              <a:cxnSpLocks/>
              <a:stCxn id="45" idx="3"/>
              <a:endCxn id="40" idx="3"/>
            </p:cNvCxnSpPr>
            <p:nvPr/>
          </p:nvCxnSpPr>
          <p:spPr>
            <a:xfrm>
              <a:off x="10837378" y="3469828"/>
              <a:ext cx="12700" cy="1633590"/>
            </a:xfrm>
            <a:prstGeom prst="curvedConnector3">
              <a:avLst>
                <a:gd name="adj1" fmla="val 3083165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870125-6390-CB66-4857-161A4D1D9A9E}"/>
                </a:ext>
              </a:extLst>
            </p:cNvPr>
            <p:cNvSpPr txBox="1"/>
            <p:nvPr/>
          </p:nvSpPr>
          <p:spPr>
            <a:xfrm>
              <a:off x="10874650" y="3528766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copy fails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9A9C10A-4BF4-C143-5B60-DF99D6DCF8A2}"/>
                </a:ext>
              </a:extLst>
            </p:cNvPr>
            <p:cNvSpPr txBox="1"/>
            <p:nvPr/>
          </p:nvSpPr>
          <p:spPr>
            <a:xfrm>
              <a:off x="9527995" y="4111037"/>
              <a:ext cx="1423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GPU execution fails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5175341-E6EC-E6EE-8953-E3CA52636F4A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8775420" y="4165888"/>
              <a:ext cx="0" cy="133052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EE78121-2503-A816-BFFD-05ED3F75A420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8775420" y="3076828"/>
              <a:ext cx="0" cy="786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2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C4DE-25E2-90B4-4B31-4C6A7D93F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4E7117C-5AAE-84DC-4A15-7032AD4E0F02}"/>
              </a:ext>
            </a:extLst>
          </p:cNvPr>
          <p:cNvGrpSpPr/>
          <p:nvPr/>
        </p:nvGrpSpPr>
        <p:grpSpPr>
          <a:xfrm>
            <a:off x="6473148" y="1319957"/>
            <a:ext cx="4776431" cy="3967754"/>
            <a:chOff x="6463957" y="1319957"/>
            <a:chExt cx="4776431" cy="396775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66C2731-3643-C073-BB25-4344FBBB4439}"/>
                </a:ext>
              </a:extLst>
            </p:cNvPr>
            <p:cNvSpPr/>
            <p:nvPr/>
          </p:nvSpPr>
          <p:spPr>
            <a:xfrm>
              <a:off x="9239383" y="2611008"/>
              <a:ext cx="1726195" cy="402187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964BFF"/>
                  </a:solidFill>
                </a:rPr>
                <a:t>Translate plan to GPU physical plan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8DEDCB-FAB3-F6AD-3397-F62446A61143}"/>
                </a:ext>
              </a:extLst>
            </p:cNvPr>
            <p:cNvSpPr/>
            <p:nvPr/>
          </p:nvSpPr>
          <p:spPr>
            <a:xfrm>
              <a:off x="7834832" y="4984651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Result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8D0A498-20BA-1388-049E-8E969EB9BFBE}"/>
                </a:ext>
              </a:extLst>
            </p:cNvPr>
            <p:cNvSpPr/>
            <p:nvPr/>
          </p:nvSpPr>
          <p:spPr>
            <a:xfrm>
              <a:off x="9239383" y="4193265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B950FF"/>
                  </a:solidFill>
                </a:rPr>
                <a:t>Copy to CPU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7339FB2A-25F0-3D79-79FD-569ED5C0524B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rot="16200000" flipH="1">
              <a:off x="9186601" y="1695127"/>
              <a:ext cx="427209" cy="140455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19084009-68CE-F384-6062-E6C5EB9C4233}"/>
                </a:ext>
              </a:extLst>
            </p:cNvPr>
            <p:cNvCxnSpPr>
              <a:cxnSpLocks/>
              <a:stCxn id="66" idx="2"/>
              <a:endCxn id="47" idx="0"/>
            </p:cNvCxnSpPr>
            <p:nvPr/>
          </p:nvCxnSpPr>
          <p:spPr>
            <a:xfrm rot="16200000" flipH="1">
              <a:off x="7554446" y="3841166"/>
              <a:ext cx="906931" cy="138003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29466E7C-C0B2-98BF-2758-0F5D99BDF06B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5400000">
              <a:off x="9156043" y="4038213"/>
              <a:ext cx="488326" cy="140455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5E70D97-C191-B708-2193-3B406813E6C2}"/>
                </a:ext>
              </a:extLst>
            </p:cNvPr>
            <p:cNvSpPr/>
            <p:nvPr/>
          </p:nvSpPr>
          <p:spPr>
            <a:xfrm>
              <a:off x="7756196" y="1319957"/>
              <a:ext cx="1883467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Queue operations lazily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A507C7-C6D1-088D-48B8-0E8ACC86685D}"/>
                </a:ext>
              </a:extLst>
            </p:cNvPr>
            <p:cNvSpPr txBox="1"/>
            <p:nvPr/>
          </p:nvSpPr>
          <p:spPr>
            <a:xfrm>
              <a:off x="9514193" y="2228964"/>
              <a:ext cx="17261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Request GPU execution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4C2BD3E0-FEFF-BCF7-1989-DB9D42590B8E}"/>
                </a:ext>
              </a:extLst>
            </p:cNvPr>
            <p:cNvSpPr/>
            <p:nvPr/>
          </p:nvSpPr>
          <p:spPr>
            <a:xfrm>
              <a:off x="7834832" y="1880739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Generate logical plan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5A0A4F-DE80-F089-D788-711D5732B58F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8697930" y="1623017"/>
              <a:ext cx="0" cy="25772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C963BE-2AC9-E25A-E1CC-FB830ECA8A12}"/>
                </a:ext>
              </a:extLst>
            </p:cNvPr>
            <p:cNvSpPr txBox="1"/>
            <p:nvPr/>
          </p:nvSpPr>
          <p:spPr>
            <a:xfrm>
              <a:off x="8752114" y="1629983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Call collect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1DFEF9-6280-12A7-9F76-D2EFAB0F718C}"/>
                </a:ext>
              </a:extLst>
            </p:cNvPr>
            <p:cNvSpPr txBox="1"/>
            <p:nvPr/>
          </p:nvSpPr>
          <p:spPr>
            <a:xfrm>
              <a:off x="6769560" y="2228964"/>
              <a:ext cx="1631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Request CPU execution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1E46ECAA-F6CF-5D1C-51C6-9B07A2F2EAC2}"/>
                </a:ext>
              </a:extLst>
            </p:cNvPr>
            <p:cNvCxnSpPr>
              <a:cxnSpLocks/>
              <a:stCxn id="55" idx="2"/>
              <a:endCxn id="60" idx="0"/>
            </p:cNvCxnSpPr>
            <p:nvPr/>
          </p:nvCxnSpPr>
          <p:spPr>
            <a:xfrm rot="5400000">
              <a:off x="7599578" y="1892923"/>
              <a:ext cx="807476" cy="138922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99BF3095-C3F9-9C16-5787-240004543642}"/>
                </a:ext>
              </a:extLst>
            </p:cNvPr>
            <p:cNvSpPr/>
            <p:nvPr/>
          </p:nvSpPr>
          <p:spPr>
            <a:xfrm>
              <a:off x="6463957" y="2991275"/>
              <a:ext cx="1689487" cy="4021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Generate CPU physical plan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0CA461-3862-BEC2-E4B9-F8B711ECCA09}"/>
                </a:ext>
              </a:extLst>
            </p:cNvPr>
            <p:cNvSpPr txBox="1"/>
            <p:nvPr/>
          </p:nvSpPr>
          <p:spPr>
            <a:xfrm>
              <a:off x="8077623" y="2662141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1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Translation fails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08A54A5-43AE-9551-881A-4A419EFBDABB}"/>
                </a:ext>
              </a:extLst>
            </p:cNvPr>
            <p:cNvCxnSpPr>
              <a:cxnSpLocks/>
              <a:stCxn id="44" idx="1"/>
              <a:endCxn id="60" idx="3"/>
            </p:cNvCxnSpPr>
            <p:nvPr/>
          </p:nvCxnSpPr>
          <p:spPr>
            <a:xfrm flipH="1">
              <a:off x="8153444" y="2812102"/>
              <a:ext cx="1085939" cy="38026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B60119D-EFA2-B23F-ADEA-FA7F9F8D0B9E}"/>
                </a:ext>
              </a:extLst>
            </p:cNvPr>
            <p:cNvSpPr/>
            <p:nvPr/>
          </p:nvSpPr>
          <p:spPr>
            <a:xfrm>
              <a:off x="9239383" y="3632803"/>
              <a:ext cx="1726195" cy="402187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964BFF"/>
                  </a:solidFill>
                </a:rPr>
                <a:t>Execute on GPU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824B003-0AFF-F326-DD6F-470C2B25E686}"/>
                </a:ext>
              </a:extLst>
            </p:cNvPr>
            <p:cNvCxnSpPr>
              <a:cxnSpLocks/>
              <a:stCxn id="68" idx="2"/>
              <a:endCxn id="63" idx="0"/>
            </p:cNvCxnSpPr>
            <p:nvPr/>
          </p:nvCxnSpPr>
          <p:spPr>
            <a:xfrm>
              <a:off x="10102480" y="3474529"/>
              <a:ext cx="1" cy="15827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F136FE2-3228-9B0D-5260-10717006CE74}"/>
                </a:ext>
              </a:extLst>
            </p:cNvPr>
            <p:cNvCxnSpPr>
              <a:cxnSpLocks/>
              <a:stCxn id="63" idx="2"/>
              <a:endCxn id="48" idx="0"/>
            </p:cNvCxnSpPr>
            <p:nvPr/>
          </p:nvCxnSpPr>
          <p:spPr>
            <a:xfrm>
              <a:off x="10102481" y="4034990"/>
              <a:ext cx="0" cy="15827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D55CA4B-52DD-1ECB-C2CD-E3A5881FE7F0}"/>
                </a:ext>
              </a:extLst>
            </p:cNvPr>
            <p:cNvSpPr/>
            <p:nvPr/>
          </p:nvSpPr>
          <p:spPr>
            <a:xfrm>
              <a:off x="6473148" y="3675533"/>
              <a:ext cx="1689487" cy="4021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Execute on CPU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3F8E3D3-E2AF-A7D1-C30F-E1767DF75EEA}"/>
                </a:ext>
              </a:extLst>
            </p:cNvPr>
            <p:cNvCxnSpPr>
              <a:cxnSpLocks/>
              <a:stCxn id="60" idx="2"/>
              <a:endCxn id="66" idx="0"/>
            </p:cNvCxnSpPr>
            <p:nvPr/>
          </p:nvCxnSpPr>
          <p:spPr>
            <a:xfrm>
              <a:off x="7308701" y="3393462"/>
              <a:ext cx="9191" cy="28207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35C19F7-F2D0-4B03-7244-446CA4F90AE7}"/>
                </a:ext>
              </a:extLst>
            </p:cNvPr>
            <p:cNvSpPr/>
            <p:nvPr/>
          </p:nvSpPr>
          <p:spPr>
            <a:xfrm>
              <a:off x="9239382" y="3171469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B950FF"/>
                  </a:solidFill>
                </a:rPr>
                <a:t>Copy to GPU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190B9A9-AE0F-721F-970F-64EF4AE82F72}"/>
                </a:ext>
              </a:extLst>
            </p:cNvPr>
            <p:cNvCxnSpPr>
              <a:cxnSpLocks/>
              <a:stCxn id="44" idx="2"/>
              <a:endCxn id="68" idx="0"/>
            </p:cNvCxnSpPr>
            <p:nvPr/>
          </p:nvCxnSpPr>
          <p:spPr>
            <a:xfrm flipH="1">
              <a:off x="10102480" y="3013195"/>
              <a:ext cx="1" cy="15827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D5F5FE-1713-201B-EDFE-0F283FD5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Mechanics of </a:t>
            </a:r>
            <a:r>
              <a:rPr lang="en-US" dirty="0" err="1"/>
              <a:t>cudf.pandas</a:t>
            </a:r>
            <a:r>
              <a:rPr lang="en-US" dirty="0"/>
              <a:t> and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CB6AD-93B4-BE32-AFCC-D2132A2E3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constraints lead to different design choices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3B2304-1FA8-6792-24A9-1D9A7B8A3B14}"/>
              </a:ext>
            </a:extLst>
          </p:cNvPr>
          <p:cNvGrpSpPr/>
          <p:nvPr/>
        </p:nvGrpSpPr>
        <p:grpSpPr>
          <a:xfrm>
            <a:off x="559129" y="1532839"/>
            <a:ext cx="5694006" cy="4281100"/>
            <a:chOff x="6377963" y="1518376"/>
            <a:chExt cx="5694006" cy="42811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6C1FAD0-8AFA-861F-D210-4C31B2E84BBE}"/>
                </a:ext>
              </a:extLst>
            </p:cNvPr>
            <p:cNvSpPr/>
            <p:nvPr/>
          </p:nvSpPr>
          <p:spPr>
            <a:xfrm>
              <a:off x="7821787" y="1518376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964BFF"/>
                  </a:solidFill>
                </a:rPr>
                <a:t>Load </a:t>
              </a:r>
              <a:r>
                <a:rPr lang="en-US" sz="1200" err="1">
                  <a:solidFill>
                    <a:srgbClr val="964BFF"/>
                  </a:solidFill>
                </a:rPr>
                <a:t>cudf.pandas</a:t>
              </a:r>
              <a:r>
                <a:rPr lang="en-US" sz="1200">
                  <a:solidFill>
                    <a:srgbClr val="964BFF"/>
                  </a:solidFill>
                </a:rPr>
                <a:t> 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EBB63C-0825-578B-83EA-32DE60D18D3A}"/>
                </a:ext>
              </a:extLst>
            </p:cNvPr>
            <p:cNvSpPr/>
            <p:nvPr/>
          </p:nvSpPr>
          <p:spPr>
            <a:xfrm>
              <a:off x="7912322" y="2773768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You call function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16412A-A7D0-AF89-57C3-1CCFCF978746}"/>
                </a:ext>
              </a:extLst>
            </p:cNvPr>
            <p:cNvSpPr/>
            <p:nvPr/>
          </p:nvSpPr>
          <p:spPr>
            <a:xfrm>
              <a:off x="7912322" y="386282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964BFF"/>
                  </a:solidFill>
                </a:rPr>
                <a:t>Try </a:t>
              </a:r>
              <a:r>
                <a:rPr lang="en-US" sz="1200" err="1">
                  <a:solidFill>
                    <a:srgbClr val="964BFF"/>
                  </a:solidFill>
                </a:rPr>
                <a:t>cuDF</a:t>
              </a:r>
              <a:r>
                <a:rPr lang="en-US" sz="1200">
                  <a:solidFill>
                    <a:srgbClr val="964BFF"/>
                  </a:solidFill>
                </a:rPr>
                <a:t> 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4967FCF-CFEB-891C-4360-4F77690A3523}"/>
                </a:ext>
              </a:extLst>
            </p:cNvPr>
            <p:cNvSpPr/>
            <p:nvPr/>
          </p:nvSpPr>
          <p:spPr>
            <a:xfrm>
              <a:off x="9111183" y="4951888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Call pandas Function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C292BF8-3C02-111D-8218-64BA9919A06B}"/>
                </a:ext>
              </a:extLst>
            </p:cNvPr>
            <p:cNvSpPr/>
            <p:nvPr/>
          </p:nvSpPr>
          <p:spPr>
            <a:xfrm>
              <a:off x="7912322" y="5496416"/>
              <a:ext cx="1726195" cy="30306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bg1"/>
                  </a:solidFill>
                </a:rPr>
                <a:t>Result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24D33E-50B5-C361-0464-B270E4BB7252}"/>
                </a:ext>
              </a:extLst>
            </p:cNvPr>
            <p:cNvGrpSpPr/>
            <p:nvPr/>
          </p:nvGrpSpPr>
          <p:grpSpPr>
            <a:xfrm>
              <a:off x="6377963" y="2062906"/>
              <a:ext cx="4459415" cy="469392"/>
              <a:chOff x="2764119" y="2122424"/>
              <a:chExt cx="4459415" cy="469392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6313E23-5D62-4199-BFFB-0A5875553A39}"/>
                  </a:ext>
                </a:extLst>
              </p:cNvPr>
              <p:cNvSpPr/>
              <p:nvPr/>
            </p:nvSpPr>
            <p:spPr>
              <a:xfrm>
                <a:off x="5497339" y="2122424"/>
                <a:ext cx="1726195" cy="46939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bIns="9144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chemeClr val="bg1"/>
                    </a:solidFill>
                  </a:rPr>
                  <a:t>Third-Party Libraries Using Pandas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8E0F713-183A-215B-4F8C-6ED4DA884C2E}"/>
                  </a:ext>
                </a:extLst>
              </p:cNvPr>
              <p:cNvSpPr/>
              <p:nvPr/>
            </p:nvSpPr>
            <p:spPr>
              <a:xfrm>
                <a:off x="2764119" y="2122424"/>
                <a:ext cx="1726195" cy="469392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91440" bIns="9144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Your Code</a:t>
                </a:r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F77AD2-1C22-CEEC-FCFC-6E5EF390936C}"/>
                </a:ext>
              </a:extLst>
            </p:cNvPr>
            <p:cNvSpPr/>
            <p:nvPr/>
          </p:nvSpPr>
          <p:spPr>
            <a:xfrm>
              <a:off x="9111183" y="331829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B950FF"/>
                  </a:solidFill>
                </a:rPr>
                <a:t>Copy to GPU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AF923DF-0505-CF25-E565-B535380C1AB8}"/>
                </a:ext>
              </a:extLst>
            </p:cNvPr>
            <p:cNvSpPr/>
            <p:nvPr/>
          </p:nvSpPr>
          <p:spPr>
            <a:xfrm>
              <a:off x="9111183" y="4407358"/>
              <a:ext cx="1726195" cy="303060"/>
            </a:xfrm>
            <a:prstGeom prst="roundRect">
              <a:avLst/>
            </a:prstGeom>
            <a:noFill/>
            <a:ln>
              <a:solidFill>
                <a:srgbClr val="B95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bIns="9144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rgbClr val="B950FF"/>
                  </a:solidFill>
                </a:rPr>
                <a:t>Copy to CPU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A1D7D54-47B5-57A6-49CE-0D3652FA287F}"/>
                </a:ext>
              </a:extLst>
            </p:cNvPr>
            <p:cNvCxnSpPr>
              <a:stCxn id="5" idx="2"/>
              <a:endCxn id="33" idx="0"/>
            </p:cNvCxnSpPr>
            <p:nvPr/>
          </p:nvCxnSpPr>
          <p:spPr>
            <a:xfrm rot="16200000" flipH="1">
              <a:off x="9208848" y="1297473"/>
              <a:ext cx="241470" cy="1289396"/>
            </a:xfrm>
            <a:prstGeom prst="curvedConnector3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8335C31F-D2E2-7CAC-1609-75A1D6D5750B}"/>
                </a:ext>
              </a:extLst>
            </p:cNvPr>
            <p:cNvCxnSpPr>
              <a:cxnSpLocks/>
              <a:stCxn id="5" idx="2"/>
              <a:endCxn id="34" idx="0"/>
            </p:cNvCxnSpPr>
            <p:nvPr/>
          </p:nvCxnSpPr>
          <p:spPr>
            <a:xfrm rot="5400000">
              <a:off x="7842238" y="1220259"/>
              <a:ext cx="241470" cy="144382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39E1BF25-9446-A2AE-8579-1800D581B9DD}"/>
                </a:ext>
              </a:extLst>
            </p:cNvPr>
            <p:cNvCxnSpPr>
              <a:cxnSpLocks/>
              <a:stCxn id="34" idx="2"/>
              <a:endCxn id="6" idx="0"/>
            </p:cNvCxnSpPr>
            <p:nvPr/>
          </p:nvCxnSpPr>
          <p:spPr>
            <a:xfrm rot="16200000" flipH="1">
              <a:off x="7887505" y="1885853"/>
              <a:ext cx="241470" cy="153435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C6C1671-E4B0-646E-D4EF-5762DA7AF64F}"/>
                </a:ext>
              </a:extLst>
            </p:cNvPr>
            <p:cNvCxnSpPr>
              <a:cxnSpLocks/>
              <a:stCxn id="33" idx="2"/>
              <a:endCxn id="6" idx="0"/>
            </p:cNvCxnSpPr>
            <p:nvPr/>
          </p:nvCxnSpPr>
          <p:spPr>
            <a:xfrm rot="5400000">
              <a:off x="9254116" y="2053603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9281B021-7E51-076E-B2C6-F22CC0DB1CF8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 rot="16200000" flipH="1">
              <a:off x="9254115" y="2598132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CF17E116-2BA5-2B7E-EF4B-52D189188DF4}"/>
                </a:ext>
              </a:extLst>
            </p:cNvPr>
            <p:cNvCxnSpPr>
              <a:cxnSpLocks/>
              <a:stCxn id="13" idx="2"/>
              <a:endCxn id="7" idx="0"/>
            </p:cNvCxnSpPr>
            <p:nvPr/>
          </p:nvCxnSpPr>
          <p:spPr>
            <a:xfrm rot="5400000">
              <a:off x="9254116" y="3142663"/>
              <a:ext cx="241470" cy="11988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A6CC7E65-CFA9-0E83-A3F1-97275D611BF9}"/>
                </a:ext>
              </a:extLst>
            </p:cNvPr>
            <p:cNvCxnSpPr>
              <a:cxnSpLocks/>
              <a:stCxn id="7" idx="2"/>
              <a:endCxn id="15" idx="0"/>
            </p:cNvCxnSpPr>
            <p:nvPr/>
          </p:nvCxnSpPr>
          <p:spPr>
            <a:xfrm rot="16200000" flipH="1">
              <a:off x="9254115" y="3687192"/>
              <a:ext cx="241470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2ADFC-B20D-9CEC-A998-7E125EEDCF4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rot="5400000">
              <a:off x="9254117" y="4776252"/>
              <a:ext cx="241468" cy="119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C7D60EF3-2C7A-1F6F-7737-B8CC0A155BA4}"/>
                </a:ext>
              </a:extLst>
            </p:cNvPr>
            <p:cNvCxnSpPr>
              <a:stCxn id="9" idx="1"/>
              <a:endCxn id="6" idx="1"/>
            </p:cNvCxnSpPr>
            <p:nvPr/>
          </p:nvCxnSpPr>
          <p:spPr>
            <a:xfrm rot="10800000">
              <a:off x="7912322" y="2925298"/>
              <a:ext cx="12700" cy="2722648"/>
            </a:xfrm>
            <a:prstGeom prst="curvedConnector3">
              <a:avLst>
                <a:gd name="adj1" fmla="val 5364354"/>
              </a:avLst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DC8EBF-CF7E-6B5B-9D39-B049E0176FA6}"/>
                </a:ext>
              </a:extLst>
            </p:cNvPr>
            <p:cNvCxnSpPr>
              <a:stCxn id="15" idx="2"/>
              <a:endCxn id="8" idx="0"/>
            </p:cNvCxnSpPr>
            <p:nvPr/>
          </p:nvCxnSpPr>
          <p:spPr>
            <a:xfrm>
              <a:off x="9974281" y="4710418"/>
              <a:ext cx="0" cy="2414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45C039-0D54-4AAB-0351-1C047B656DC5}"/>
                </a:ext>
              </a:extLst>
            </p:cNvPr>
            <p:cNvSpPr txBox="1"/>
            <p:nvPr/>
          </p:nvSpPr>
          <p:spPr>
            <a:xfrm>
              <a:off x="9527995" y="3022486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data on CPU</a:t>
              </a: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A479F2F-E5C9-B2F3-E7C9-B585D7761FCA}"/>
                </a:ext>
              </a:extLst>
            </p:cNvPr>
            <p:cNvCxnSpPr>
              <a:cxnSpLocks/>
              <a:stCxn id="13" idx="3"/>
              <a:endCxn id="8" idx="3"/>
            </p:cNvCxnSpPr>
            <p:nvPr/>
          </p:nvCxnSpPr>
          <p:spPr>
            <a:xfrm>
              <a:off x="10837378" y="3469828"/>
              <a:ext cx="12700" cy="1633590"/>
            </a:xfrm>
            <a:prstGeom prst="curvedConnector3">
              <a:avLst>
                <a:gd name="adj1" fmla="val 3083165"/>
              </a:avLst>
            </a:prstGeom>
            <a:ln w="19050">
              <a:solidFill>
                <a:schemeClr val="tx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4F3076-D029-9304-738E-C0FF3F39D928}"/>
                </a:ext>
              </a:extLst>
            </p:cNvPr>
            <p:cNvSpPr txBox="1"/>
            <p:nvPr/>
          </p:nvSpPr>
          <p:spPr>
            <a:xfrm>
              <a:off x="10874650" y="3528766"/>
              <a:ext cx="1197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copy fails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8EA91-E05B-9C97-EFAD-D0FE93415D60}"/>
                </a:ext>
              </a:extLst>
            </p:cNvPr>
            <p:cNvSpPr txBox="1"/>
            <p:nvPr/>
          </p:nvSpPr>
          <p:spPr>
            <a:xfrm>
              <a:off x="9527995" y="4111037"/>
              <a:ext cx="14238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If GPU execution fails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70D77C-B835-688D-2A23-9D9CBEE74AD4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8775420" y="4165888"/>
              <a:ext cx="0" cy="133052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DCC0471-5DE6-D84F-C917-CF084360B224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775420" y="3076828"/>
              <a:ext cx="0" cy="786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B0BAF7-F945-0196-C4EF-0CF80067BC82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06CDD-01C4-38AF-4ED1-15E1FB2E8065}"/>
              </a:ext>
            </a:extLst>
          </p:cNvPr>
          <p:cNvSpPr txBox="1"/>
          <p:nvPr/>
        </p:nvSpPr>
        <p:spPr>
          <a:xfrm>
            <a:off x="1079406" y="2969300"/>
            <a:ext cx="10033189" cy="132802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dirty="0">
                <a:latin typeface="NVIDIA Sans" panose="020B0503020203020204" pitchFamily="34" charset="0"/>
                <a:cs typeface="NVIDIA Sans" panose="020B0503020203020204" pitchFamily="34" charset="0"/>
              </a:rPr>
              <a:t>How do we scale performantly to larger-than-memory workloads?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NVIDIA Sans" panose="020B0503020203020204" pitchFamily="34" charset="0"/>
                <a:cs typeface="NVIDIA Sans" panose="020B0503020203020204" pitchFamily="34" charset="0"/>
              </a:rPr>
              <a:t>Managed memory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NVIDIA Sans" panose="020B0503020203020204" pitchFamily="34" charset="0"/>
                <a:cs typeface="NVIDIA Sans" panose="020B0503020203020204" pitchFamily="34" charset="0"/>
              </a:rPr>
              <a:t>Streaming data</a:t>
            </a:r>
          </a:p>
        </p:txBody>
      </p:sp>
    </p:spTree>
    <p:extLst>
      <p:ext uri="{BB962C8B-B14F-4D97-AF65-F5344CB8AC3E}">
        <p14:creationId xmlns:p14="http://schemas.microsoft.com/office/powerpoint/2010/main" val="42870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" dirty="0"/>
              <a:t>Scaling </a:t>
            </a:r>
            <a:r>
              <a:rPr lang="en" dirty="0" err="1"/>
              <a:t>cudf.pandas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47C01-A2E0-8871-65EF-F97F8913E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Managed memory is good enough for most cases</a:t>
            </a:r>
          </a:p>
        </p:txBody>
      </p:sp>
      <p:sp>
        <p:nvSpPr>
          <p:cNvPr id="637" name="Google Shape;637;p63"/>
          <p:cNvSpPr txBox="1"/>
          <p:nvPr/>
        </p:nvSpPr>
        <p:spPr>
          <a:xfrm>
            <a:off x="415599" y="6143267"/>
            <a:ext cx="7852835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-US" sz="1333" dirty="0">
                <a:solidFill>
                  <a:schemeClr val="bg1"/>
                </a:solidFill>
              </a:rPr>
              <a:t>GPU: NVIDIA T4 | CPU: Dual socket Intel Xeon 8480CL (Sapphire Rapids) | Storage: Local </a:t>
            </a:r>
            <a:r>
              <a:rPr lang="en-US" sz="1333" dirty="0" err="1">
                <a:solidFill>
                  <a:schemeClr val="bg1"/>
                </a:solidFill>
              </a:rPr>
              <a:t>NVMe</a:t>
            </a:r>
            <a:r>
              <a:rPr lang="en-US" sz="1333" dirty="0">
                <a:solidFill>
                  <a:schemeClr val="bg1"/>
                </a:solidFill>
              </a:rPr>
              <a:t>.</a:t>
            </a:r>
            <a:endParaRPr lang="en" sz="1333" dirty="0">
              <a:solidFill>
                <a:srgbClr val="1D1C1D"/>
              </a:solidFill>
            </a:endParaRPr>
          </a:p>
          <a:p>
            <a:pPr>
              <a:buClr>
                <a:schemeClr val="lt1"/>
              </a:buClr>
              <a:buSzPts val="1100"/>
            </a:pPr>
            <a:r>
              <a:rPr lang="en" sz="1333" dirty="0">
                <a:solidFill>
                  <a:srgbClr val="1D1C1D"/>
                </a:solidFill>
              </a:rPr>
              <a:t>Derived from </a:t>
            </a:r>
            <a:r>
              <a:rPr lang="en" sz="1333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https://github.com/fireducks-dev/polars-tpch/blob/fireducks/queries/pandas</a:t>
            </a:r>
            <a:r>
              <a:rPr lang="en" sz="1333" dirty="0">
                <a:solidFill>
                  <a:srgbClr val="1D1C1D"/>
                </a:solidFill>
              </a:rPr>
              <a:t> </a:t>
            </a:r>
            <a:endParaRPr sz="1333" dirty="0"/>
          </a:p>
        </p:txBody>
      </p:sp>
      <p:sp>
        <p:nvSpPr>
          <p:cNvPr id="638" name="Google Shape;638;p63"/>
          <p:cNvSpPr txBox="1"/>
          <p:nvPr/>
        </p:nvSpPr>
        <p:spPr>
          <a:xfrm>
            <a:off x="8388600" y="2298672"/>
            <a:ext cx="3605200" cy="2831504"/>
          </a:xfrm>
          <a:prstGeom prst="rect">
            <a:avLst/>
          </a:prstGeom>
          <a:solidFill>
            <a:srgbClr val="D1F76D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Managed memory allows 2-20x speedups when oversubscribed with no meaningful impact on undersubscribed performance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6" name="Google Shape;646;p63"/>
          <p:cNvSpPr txBox="1"/>
          <p:nvPr/>
        </p:nvSpPr>
        <p:spPr>
          <a:xfrm rot="-5400000">
            <a:off x="-679400" y="3841400"/>
            <a:ext cx="1727200" cy="3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647" name="Google Shape;647;p63"/>
          <p:cNvSpPr txBox="1"/>
          <p:nvPr/>
        </p:nvSpPr>
        <p:spPr>
          <a:xfrm rot="-5400000">
            <a:off x="-730200" y="3649600"/>
            <a:ext cx="172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Speedup</a:t>
            </a:r>
            <a:endParaRPr sz="2400"/>
          </a:p>
        </p:txBody>
      </p:sp>
      <p:sp>
        <p:nvSpPr>
          <p:cNvPr id="648" name="Google Shape;648;p63"/>
          <p:cNvSpPr txBox="1"/>
          <p:nvPr/>
        </p:nvSpPr>
        <p:spPr>
          <a:xfrm rot="-5400000">
            <a:off x="3829100" y="3774051"/>
            <a:ext cx="1727200" cy="3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789EB9-B7AC-E71E-1845-75CBBBCFC721}"/>
              </a:ext>
            </a:extLst>
          </p:cNvPr>
          <p:cNvGrpSpPr/>
          <p:nvPr/>
        </p:nvGrpSpPr>
        <p:grpSpPr>
          <a:xfrm>
            <a:off x="78300" y="1625091"/>
            <a:ext cx="4499435" cy="4434120"/>
            <a:chOff x="78300" y="1788867"/>
            <a:chExt cx="4499435" cy="44341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60B7C5-480A-BD62-1D06-C76C9689D060}"/>
                </a:ext>
              </a:extLst>
            </p:cNvPr>
            <p:cNvSpPr txBox="1"/>
            <p:nvPr/>
          </p:nvSpPr>
          <p:spPr>
            <a:xfrm>
              <a:off x="938429" y="1788867"/>
              <a:ext cx="2779177" cy="46166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NVIDIA Sans" panose="020B0503020203020204" pitchFamily="34" charset="0"/>
                  <a:cs typeface="NVIDIA Sans" panose="020B0503020203020204" pitchFamily="34" charset="0"/>
                </a:rPr>
                <a:t>Undersubscribed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38EA83-E528-A120-EC07-1CC1208736A6}"/>
                </a:ext>
              </a:extLst>
            </p:cNvPr>
            <p:cNvGrpSpPr/>
            <p:nvPr/>
          </p:nvGrpSpPr>
          <p:grpSpPr>
            <a:xfrm>
              <a:off x="78300" y="2316400"/>
              <a:ext cx="4499435" cy="3906587"/>
              <a:chOff x="78300" y="2316400"/>
              <a:chExt cx="4499435" cy="390658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D92C81-C585-84EF-1CAE-AE23DE60E4A2}"/>
                  </a:ext>
                </a:extLst>
              </p:cNvPr>
              <p:cNvGrpSpPr/>
              <p:nvPr/>
            </p:nvGrpSpPr>
            <p:grpSpPr>
              <a:xfrm>
                <a:off x="78300" y="2316400"/>
                <a:ext cx="4499435" cy="3614200"/>
                <a:chOff x="78300" y="2316400"/>
                <a:chExt cx="4499435" cy="3614200"/>
              </a:xfrm>
            </p:grpSpPr>
            <p:pic>
              <p:nvPicPr>
                <p:cNvPr id="634" name="Google Shape;634;p6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8300" y="2316400"/>
                  <a:ext cx="4499435" cy="3283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" name="Google Shape;642;p63">
                  <a:extLst>
                    <a:ext uri="{FF2B5EF4-FFF2-40B4-BE49-F238E27FC236}">
                      <a16:creationId xmlns:a16="http://schemas.microsoft.com/office/drawing/2014/main" id="{12BBBFFF-41C5-F0A1-681E-6D797364CFF1}"/>
                    </a:ext>
                  </a:extLst>
                </p:cNvPr>
                <p:cNvSpPr/>
                <p:nvPr/>
              </p:nvSpPr>
              <p:spPr>
                <a:xfrm>
                  <a:off x="419945" y="5473400"/>
                  <a:ext cx="3463715" cy="457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1B3FFD-5558-11BD-633E-C41D60464D30}"/>
                  </a:ext>
                </a:extLst>
              </p:cNvPr>
              <p:cNvSpPr txBox="1"/>
              <p:nvPr/>
            </p:nvSpPr>
            <p:spPr>
              <a:xfrm rot="19800000">
                <a:off x="612495" y="5640671"/>
                <a:ext cx="651867" cy="33855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CPU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5C39AB-543E-8D8C-BC96-639EB8307A8A}"/>
                  </a:ext>
                </a:extLst>
              </p:cNvPr>
              <p:cNvSpPr txBox="1"/>
              <p:nvPr/>
            </p:nvSpPr>
            <p:spPr>
              <a:xfrm rot="19800000">
                <a:off x="1787544" y="5640671"/>
                <a:ext cx="651867" cy="33855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GPU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24101-9CBB-CDED-810D-85000CE00378}"/>
                  </a:ext>
                </a:extLst>
              </p:cNvPr>
              <p:cNvSpPr txBox="1"/>
              <p:nvPr/>
            </p:nvSpPr>
            <p:spPr>
              <a:xfrm rot="19800000">
                <a:off x="3007735" y="5638212"/>
                <a:ext cx="851805" cy="584775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GPU w/mm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B199E-4473-B6BC-9082-5D2AC407DA03}"/>
              </a:ext>
            </a:extLst>
          </p:cNvPr>
          <p:cNvGrpSpPr/>
          <p:nvPr/>
        </p:nvGrpSpPr>
        <p:grpSpPr>
          <a:xfrm>
            <a:off x="4626285" y="1624598"/>
            <a:ext cx="3642150" cy="4443580"/>
            <a:chOff x="4626285" y="1788374"/>
            <a:chExt cx="3642150" cy="44435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D32102-572A-4454-D6CE-8E92FF6E2424}"/>
                </a:ext>
              </a:extLst>
            </p:cNvPr>
            <p:cNvSpPr txBox="1"/>
            <p:nvPr/>
          </p:nvSpPr>
          <p:spPr>
            <a:xfrm>
              <a:off x="4850764" y="1788374"/>
              <a:ext cx="3417671" cy="46166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NVIDIA Sans" panose="020B0503020203020204" pitchFamily="34" charset="0"/>
                  <a:cs typeface="NVIDIA Sans" panose="020B0503020203020204" pitchFamily="34" charset="0"/>
                </a:rPr>
                <a:t>Oversubscribed ~2-3x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A4757D-4207-A06A-17D4-DC852A4F096D}"/>
                </a:ext>
              </a:extLst>
            </p:cNvPr>
            <p:cNvGrpSpPr/>
            <p:nvPr/>
          </p:nvGrpSpPr>
          <p:grpSpPr>
            <a:xfrm>
              <a:off x="4626285" y="2293818"/>
              <a:ext cx="3463715" cy="3938136"/>
              <a:chOff x="4626285" y="2293818"/>
              <a:chExt cx="3463715" cy="393813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2D5CFCC-EC89-5E70-4942-D9B27E10E98E}"/>
                  </a:ext>
                </a:extLst>
              </p:cNvPr>
              <p:cNvGrpSpPr/>
              <p:nvPr/>
            </p:nvGrpSpPr>
            <p:grpSpPr>
              <a:xfrm>
                <a:off x="4626285" y="2293818"/>
                <a:ext cx="3463715" cy="3913401"/>
                <a:chOff x="4626285" y="2293818"/>
                <a:chExt cx="3463715" cy="3913401"/>
              </a:xfrm>
            </p:grpSpPr>
            <p:pic>
              <p:nvPicPr>
                <p:cNvPr id="633" name="Google Shape;633;p6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r="17401"/>
                <a:stretch>
                  <a:fillRect/>
                </a:stretch>
              </p:blipFill>
              <p:spPr>
                <a:xfrm>
                  <a:off x="4626285" y="2293818"/>
                  <a:ext cx="3358752" cy="3913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2" name="Google Shape;642;p63"/>
                <p:cNvSpPr/>
                <p:nvPr/>
              </p:nvSpPr>
              <p:spPr>
                <a:xfrm>
                  <a:off x="5029200" y="5479348"/>
                  <a:ext cx="3060800" cy="457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886CFF-B454-FA12-0F20-E4C37D454E71}"/>
                  </a:ext>
                </a:extLst>
              </p:cNvPr>
              <p:cNvSpPr txBox="1"/>
              <p:nvPr/>
            </p:nvSpPr>
            <p:spPr>
              <a:xfrm rot="19800000">
                <a:off x="5004457" y="5649638"/>
                <a:ext cx="651867" cy="33855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CPU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DB75E5-335C-9A1B-0FC5-7B343B39AB51}"/>
                  </a:ext>
                </a:extLst>
              </p:cNvPr>
              <p:cNvSpPr txBox="1"/>
              <p:nvPr/>
            </p:nvSpPr>
            <p:spPr>
              <a:xfrm rot="19800000">
                <a:off x="6024277" y="5649638"/>
                <a:ext cx="651867" cy="33855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GPU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D8C1E-0F52-D4BB-49DC-D40D025908FF}"/>
                  </a:ext>
                </a:extLst>
              </p:cNvPr>
              <p:cNvSpPr txBox="1"/>
              <p:nvPr/>
            </p:nvSpPr>
            <p:spPr>
              <a:xfrm rot="19800000">
                <a:off x="7044098" y="5647179"/>
                <a:ext cx="851805" cy="584775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NVIDIA Sans" panose="020B0503020203020204" pitchFamily="34" charset="0"/>
                    <a:cs typeface="NVIDIA Sans" panose="020B0503020203020204" pitchFamily="34" charset="0"/>
                  </a:rPr>
                  <a:t>GPU w/mm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4"/>
          <p:cNvSpPr txBox="1"/>
          <p:nvPr/>
        </p:nvSpPr>
        <p:spPr>
          <a:xfrm>
            <a:off x="408999" y="6148212"/>
            <a:ext cx="80746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dirty="0">
                <a:solidFill>
                  <a:schemeClr val="bg1"/>
                </a:solidFill>
              </a:rPr>
              <a:t>GPU: NVIDIA H100 | CPU: Dual socket Intel Xeon 8480CL (Sapphire Rapids) | Storage: Local </a:t>
            </a:r>
            <a:r>
              <a:rPr lang="en" sz="1333" dirty="0" err="1">
                <a:solidFill>
                  <a:schemeClr val="bg1"/>
                </a:solidFill>
              </a:rPr>
              <a:t>NVMe</a:t>
            </a:r>
            <a:r>
              <a:rPr lang="en" sz="1333" dirty="0">
                <a:solidFill>
                  <a:schemeClr val="bg1"/>
                </a:solidFill>
              </a:rPr>
              <a:t>.</a:t>
            </a:r>
            <a:endParaRPr sz="1333" dirty="0"/>
          </a:p>
          <a:p>
            <a:pPr>
              <a:buClr>
                <a:schemeClr val="lt1"/>
              </a:buClr>
              <a:buSzPts val="1100"/>
            </a:pPr>
            <a:r>
              <a:rPr lang="en" sz="1333" dirty="0">
                <a:solidFill>
                  <a:srgbClr val="1D1C1D"/>
                </a:solidFill>
              </a:rPr>
              <a:t>Derived from </a:t>
            </a:r>
            <a:r>
              <a:rPr lang="en" sz="1333" u="sng" dirty="0">
                <a:solidFill>
                  <a:schemeClr val="hlink"/>
                </a:solidFill>
                <a:hlinkClick r:id="rId3"/>
              </a:rPr>
              <a:t>https://github.com/pola-rs/polars-benchmark</a:t>
            </a:r>
            <a:r>
              <a:rPr lang="en" sz="1333" dirty="0">
                <a:solidFill>
                  <a:srgbClr val="1D1C1D"/>
                </a:solidFill>
              </a:rPr>
              <a:t> </a:t>
            </a:r>
            <a:endParaRPr sz="1333" dirty="0"/>
          </a:p>
        </p:txBody>
      </p:sp>
      <p:sp>
        <p:nvSpPr>
          <p:cNvPr id="654" name="Google Shape;65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" dirty="0"/>
              <a:t>Scaling </a:t>
            </a:r>
            <a:r>
              <a:rPr lang="en" dirty="0" err="1"/>
              <a:t>cudf</a:t>
            </a:r>
            <a:r>
              <a:rPr lang="en" dirty="0"/>
              <a:t>-polars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66FD2D-E733-6710-2D8E-8C280B623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Managed memory avoids OOMs, but scaling performance still lags CPU</a:t>
            </a:r>
          </a:p>
        </p:txBody>
      </p:sp>
      <p:sp>
        <p:nvSpPr>
          <p:cNvPr id="655" name="Google Shape;655;p64"/>
          <p:cNvSpPr txBox="1"/>
          <p:nvPr/>
        </p:nvSpPr>
        <p:spPr>
          <a:xfrm>
            <a:off x="8490200" y="2698880"/>
            <a:ext cx="3605200" cy="2092840"/>
          </a:xfrm>
          <a:prstGeom prst="rect">
            <a:avLst/>
          </a:prstGeom>
          <a:solidFill>
            <a:srgbClr val="D1F76D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bg1"/>
                </a:solidFill>
              </a:rPr>
              <a:t>Managed memory allows queries to complete on the GPU that previously would not</a:t>
            </a:r>
            <a:endParaRPr sz="24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A9831-0538-C9E6-DB51-131E76C7576F}"/>
              </a:ext>
            </a:extLst>
          </p:cNvPr>
          <p:cNvGrpSpPr/>
          <p:nvPr/>
        </p:nvGrpSpPr>
        <p:grpSpPr>
          <a:xfrm>
            <a:off x="28700" y="1629963"/>
            <a:ext cx="8531099" cy="4029371"/>
            <a:chOff x="28700" y="1629963"/>
            <a:chExt cx="8531099" cy="4029371"/>
          </a:xfrm>
        </p:grpSpPr>
        <p:pic>
          <p:nvPicPr>
            <p:cNvPr id="656" name="Google Shape;656;p64"/>
            <p:cNvPicPr preferRelativeResize="0"/>
            <p:nvPr/>
          </p:nvPicPr>
          <p:blipFill rotWithShape="1">
            <a:blip r:embed="rId4">
              <a:alphaModFix/>
            </a:blip>
            <a:srcRect t="6976"/>
            <a:stretch/>
          </p:blipFill>
          <p:spPr>
            <a:xfrm>
              <a:off x="28700" y="1831267"/>
              <a:ext cx="8531099" cy="3828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642;p63">
              <a:extLst>
                <a:ext uri="{FF2B5EF4-FFF2-40B4-BE49-F238E27FC236}">
                  <a16:creationId xmlns:a16="http://schemas.microsoft.com/office/drawing/2014/main" id="{8351897C-1A94-21EE-34C7-5DA3A50229CD}"/>
                </a:ext>
              </a:extLst>
            </p:cNvPr>
            <p:cNvSpPr/>
            <p:nvPr/>
          </p:nvSpPr>
          <p:spPr>
            <a:xfrm>
              <a:off x="1146408" y="1629963"/>
              <a:ext cx="2074461" cy="4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/>
            </a:p>
          </p:txBody>
        </p:sp>
        <p:sp>
          <p:nvSpPr>
            <p:cNvPr id="6" name="Google Shape;642;p63">
              <a:extLst>
                <a:ext uri="{FF2B5EF4-FFF2-40B4-BE49-F238E27FC236}">
                  <a16:creationId xmlns:a16="http://schemas.microsoft.com/office/drawing/2014/main" id="{48CF564A-1715-9F0C-8F98-2292E946F85B}"/>
                </a:ext>
              </a:extLst>
            </p:cNvPr>
            <p:cNvSpPr/>
            <p:nvPr/>
          </p:nvSpPr>
          <p:spPr>
            <a:xfrm>
              <a:off x="5030336" y="1630149"/>
              <a:ext cx="2074461" cy="4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AFF658-BF49-05F6-3BC8-0A0AC75C62E6}"/>
              </a:ext>
            </a:extLst>
          </p:cNvPr>
          <p:cNvSpPr txBox="1"/>
          <p:nvPr/>
        </p:nvSpPr>
        <p:spPr>
          <a:xfrm>
            <a:off x="706836" y="1398482"/>
            <a:ext cx="2953603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cudaMalloc</a:t>
            </a:r>
            <a:endParaRPr lang="en-US" sz="2400" i="1" dirty="0"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0716B-142B-8252-2D71-7D1466DD5AF3}"/>
              </a:ext>
            </a:extLst>
          </p:cNvPr>
          <p:cNvSpPr txBox="1"/>
          <p:nvPr/>
        </p:nvSpPr>
        <p:spPr>
          <a:xfrm>
            <a:off x="4513182" y="1386583"/>
            <a:ext cx="3239341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cudaMallocManaged</a:t>
            </a:r>
            <a:endParaRPr lang="en-US" sz="2400" i="1" dirty="0"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6395-E885-7687-D331-AA281E46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1ECF-FAF4-ECC9-9076-F6352920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Managed Memory for Scaling in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F134-3BCD-FB34-80C2-9EAB80037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towards a streaming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77E7E4-404B-6D02-EB03-204B4550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40"/>
            <a:ext cx="5257795" cy="45506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In-memory execution </a:t>
            </a:r>
            <a:r>
              <a:rPr lang="en-US" dirty="0">
                <a:sym typeface="Wingdings" pitchFamily="2" charset="2"/>
              </a:rPr>
              <a:t> operation graph==task graph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 inputs and the output of a node must fit in memory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Operator execution is completely sequential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8157474-3117-6156-44F9-1C47ED8525E0}"/>
              </a:ext>
            </a:extLst>
          </p:cNvPr>
          <p:cNvSpPr/>
          <p:nvPr/>
        </p:nvSpPr>
        <p:spPr>
          <a:xfrm>
            <a:off x="7995670" y="3712508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join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on = “item”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8281F6E-828F-7694-3A25-856F1E4A9C51}"/>
              </a:ext>
            </a:extLst>
          </p:cNvPr>
          <p:cNvSpPr/>
          <p:nvPr/>
        </p:nvSpPr>
        <p:spPr>
          <a:xfrm>
            <a:off x="7995670" y="4624992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with_columns</a:t>
            </a:r>
            <a:endParaRPr lang="en-US" sz="12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 = count * price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F95484-07C7-71A1-B136-14ABDCAEA40B}"/>
              </a:ext>
            </a:extLst>
          </p:cNvPr>
          <p:cNvSpPr/>
          <p:nvPr/>
        </p:nvSpPr>
        <p:spPr>
          <a:xfrm>
            <a:off x="7995670" y="5537476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select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 / </a:t>
            </a: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cost.sum</a:t>
            </a: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()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1A5CADA-B55E-A0BD-D711-D616843EE6E3}"/>
              </a:ext>
            </a:extLst>
          </p:cNvPr>
          <p:cNvSpPr/>
          <p:nvPr/>
        </p:nvSpPr>
        <p:spPr>
          <a:xfrm>
            <a:off x="9188182" y="1952832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items.pq</a:t>
            </a:r>
            <a:endParaRPr lang="en-US" sz="12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price]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filter: color == “green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667A298-4781-080D-F4A7-CB1E23814C06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 rot="16200000" flipH="1">
            <a:off x="7798440" y="2326557"/>
            <a:ext cx="1237187" cy="1534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A006E392-861B-B6D3-1051-2AD99DE658F6}"/>
              </a:ext>
            </a:extLst>
          </p:cNvPr>
          <p:cNvCxnSpPr>
            <a:cxnSpLocks/>
            <a:stCxn id="58" idx="2"/>
            <a:endCxn id="35" idx="0"/>
          </p:cNvCxnSpPr>
          <p:nvPr/>
        </p:nvCxnSpPr>
        <p:spPr>
          <a:xfrm rot="5400000">
            <a:off x="9175128" y="2510734"/>
            <a:ext cx="1211036" cy="119251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7EF360-0904-55F3-E9E3-DB7A200FA27B}"/>
              </a:ext>
            </a:extLst>
          </p:cNvPr>
          <p:cNvCxnSpPr>
            <a:cxnSpLocks/>
          </p:cNvCxnSpPr>
          <p:nvPr/>
        </p:nvCxnSpPr>
        <p:spPr>
          <a:xfrm>
            <a:off x="9184390" y="4261148"/>
            <a:ext cx="0" cy="363844"/>
          </a:xfrm>
          <a:prstGeom prst="straightConnector1">
            <a:avLst/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345BD8-9FB0-B167-E366-43364BBE60BB}"/>
              </a:ext>
            </a:extLst>
          </p:cNvPr>
          <p:cNvSpPr/>
          <p:nvPr/>
        </p:nvSpPr>
        <p:spPr>
          <a:xfrm>
            <a:off x="6460956" y="1926681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sales.pq</a:t>
            </a:r>
            <a:endParaRPr lang="en-US" sz="12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count]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DA77D-5900-B906-06F9-1C5B491B35F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9184390" y="5173632"/>
            <a:ext cx="0" cy="363844"/>
          </a:xfrm>
          <a:prstGeom prst="straightConnector1">
            <a:avLst/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B222-570B-F8A4-D923-369E845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EDE9F-2609-B7DD-5359-79B17408A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pandas is the giant in the room, ...</a:t>
            </a:r>
          </a:p>
        </p:txBody>
      </p:sp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77B84523-A2F8-0619-4FA3-DC208179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9" y="1213509"/>
            <a:ext cx="1838012" cy="7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995FF-47EB-FC20-47A1-2D9CB3E0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4483"/>
            <a:ext cx="4395542" cy="1191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5FFE1-77DD-0120-D401-66101F701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18" y="1063752"/>
            <a:ext cx="3071386" cy="2240974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CBE9A9-EEFB-6E90-BD99-72C26352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7" y="4818851"/>
            <a:ext cx="1420521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6CAFEE2-DFD7-D7D3-1AA6-13BC3C2E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48" y="4818851"/>
            <a:ext cx="1894028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9FB0B61-6AF7-F099-12F3-415305C3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96" y="4818851"/>
            <a:ext cx="1894028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B86D11C-C56D-BB82-4D8F-6E25A8AB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1" y="4860481"/>
            <a:ext cx="1783013" cy="13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E12B61-13C4-7DD2-4C13-096D9A9EB3C3}"/>
              </a:ext>
            </a:extLst>
          </p:cNvPr>
          <p:cNvGrpSpPr/>
          <p:nvPr/>
        </p:nvGrpSpPr>
        <p:grpSpPr>
          <a:xfrm>
            <a:off x="6958259" y="1461346"/>
            <a:ext cx="4103125" cy="2658300"/>
            <a:chOff x="22728799" y="8025347"/>
            <a:chExt cx="9376802" cy="6074972"/>
          </a:xfrm>
        </p:grpSpPr>
        <p:pic>
          <p:nvPicPr>
            <p:cNvPr id="17" name="Picture 16" descr="Images and Logos — Dask documentation">
              <a:extLst>
                <a:ext uri="{FF2B5EF4-FFF2-40B4-BE49-F238E27FC236}">
                  <a16:creationId xmlns:a16="http://schemas.microsoft.com/office/drawing/2014/main" id="{89D0B7FC-3F39-19A5-E62F-9E06C545C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82889" y="8025347"/>
              <a:ext cx="3358823" cy="1224503"/>
            </a:xfrm>
            <a:prstGeom prst="rect">
              <a:avLst/>
            </a:prstGeom>
          </p:spPr>
        </p:pic>
        <p:pic>
          <p:nvPicPr>
            <p:cNvPr id="18" name="Picture 17" descr="Welcome to cuDF's documentation! — cudf 23.10.00 documentation">
              <a:extLst>
                <a:ext uri="{FF2B5EF4-FFF2-40B4-BE49-F238E27FC236}">
                  <a16:creationId xmlns:a16="http://schemas.microsoft.com/office/drawing/2014/main" id="{D31CE086-78D4-A6A4-59C8-A276040D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28799" y="10848151"/>
              <a:ext cx="4327006" cy="1578032"/>
            </a:xfrm>
            <a:prstGeom prst="rect">
              <a:avLst/>
            </a:prstGeom>
          </p:spPr>
        </p:pic>
        <p:pic>
          <p:nvPicPr>
            <p:cNvPr id="19" name="Picture 18" descr="What is Vaex, and why has it gained such a following in the banking  industry? a Big Data tool. | by Martin Jurado Pedroza | Medium">
              <a:extLst>
                <a:ext uri="{FF2B5EF4-FFF2-40B4-BE49-F238E27FC236}">
                  <a16:creationId xmlns:a16="http://schemas.microsoft.com/office/drawing/2014/main" id="{DAAD8778-0564-8F9A-38CC-06E73709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306787" y="9717383"/>
              <a:ext cx="3067191" cy="829883"/>
            </a:xfrm>
            <a:prstGeom prst="rect">
              <a:avLst/>
            </a:prstGeom>
          </p:spPr>
        </p:pic>
        <p:pic>
          <p:nvPicPr>
            <p:cNvPr id="20" name="Picture 19" descr="xorbits · PyPI">
              <a:extLst>
                <a:ext uri="{FF2B5EF4-FFF2-40B4-BE49-F238E27FC236}">
                  <a16:creationId xmlns:a16="http://schemas.microsoft.com/office/drawing/2014/main" id="{FDF759CA-B92E-6CB9-371E-79B8D21E2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861745" y="12649400"/>
              <a:ext cx="3785688" cy="1052310"/>
            </a:xfrm>
            <a:prstGeom prst="rect">
              <a:avLst/>
            </a:prstGeom>
          </p:spPr>
        </p:pic>
        <p:pic>
          <p:nvPicPr>
            <p:cNvPr id="21" name="Picture 20" descr="Apache spark logo - Social media &amp; Logos Icons">
              <a:extLst>
                <a:ext uri="{FF2B5EF4-FFF2-40B4-BE49-F238E27FC236}">
                  <a16:creationId xmlns:a16="http://schemas.microsoft.com/office/drawing/2014/main" id="{7FFD1B47-3BE2-EBD1-A3BD-FCD8074D08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7774" r="5094"/>
            <a:stretch/>
          </p:blipFill>
          <p:spPr bwMode="auto">
            <a:xfrm>
              <a:off x="27807946" y="12311804"/>
              <a:ext cx="3358823" cy="178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D7EFA6-BE91-1FDD-C034-2FE4165B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868181" y="9389348"/>
              <a:ext cx="4696480" cy="131463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08ED7AF-FC3B-0247-EF47-3ED4DEA6571A}"/>
                </a:ext>
              </a:extLst>
            </p:cNvPr>
            <p:cNvGrpSpPr/>
            <p:nvPr/>
          </p:nvGrpSpPr>
          <p:grpSpPr>
            <a:xfrm>
              <a:off x="27377111" y="10980770"/>
              <a:ext cx="4457538" cy="1331034"/>
              <a:chOff x="15951200" y="14100319"/>
              <a:chExt cx="11271471" cy="3365695"/>
            </a:xfrm>
          </p:grpSpPr>
          <p:pic>
            <p:nvPicPr>
              <p:cNvPr id="27" name="Picture 26" descr="A yellow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2ABFF7BC-F478-1F86-6C0F-B89ACACEE8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15" r="26062" b="40312"/>
              <a:stretch/>
            </p:blipFill>
            <p:spPr>
              <a:xfrm>
                <a:off x="15951200" y="14100319"/>
                <a:ext cx="3522133" cy="3365695"/>
              </a:xfrm>
              <a:prstGeom prst="rect">
                <a:avLst/>
              </a:prstGeom>
            </p:spPr>
          </p:pic>
          <p:pic>
            <p:nvPicPr>
              <p:cNvPr id="28" name="Picture 27" descr="A yellow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9765E92D-FE84-0E7F-4A0D-13F667078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0" t="67349" r="-697" b="-3671"/>
              <a:stretch/>
            </p:blipFill>
            <p:spPr>
              <a:xfrm>
                <a:off x="19772005" y="14759097"/>
                <a:ext cx="7450666" cy="2048138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D17435-F98C-034A-56FD-1C926EE8C251}"/>
                </a:ext>
              </a:extLst>
            </p:cNvPr>
            <p:cNvGrpSpPr/>
            <p:nvPr/>
          </p:nvGrpSpPr>
          <p:grpSpPr>
            <a:xfrm>
              <a:off x="27201302" y="8228549"/>
              <a:ext cx="4904299" cy="953569"/>
              <a:chOff x="17509068" y="15029842"/>
              <a:chExt cx="9615670" cy="1869626"/>
            </a:xfrm>
          </p:grpSpPr>
          <p:pic>
            <p:nvPicPr>
              <p:cNvPr id="25" name="Picture 24" descr="Scale your pandas workflow by changing a single line of code — Modin  0+untagged.50.g4c01f64.dirty documentation">
                <a:extLst>
                  <a:ext uri="{FF2B5EF4-FFF2-40B4-BE49-F238E27FC236}">
                    <a16:creationId xmlns:a16="http://schemas.microsoft.com/office/drawing/2014/main" id="{64C3DB8F-58FF-6239-5CC3-4E56AED4CB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1774" r="21774" b="45054"/>
              <a:stretch/>
            </p:blipFill>
            <p:spPr>
              <a:xfrm>
                <a:off x="17509068" y="15029842"/>
                <a:ext cx="3278620" cy="1869626"/>
              </a:xfrm>
              <a:prstGeom prst="rect">
                <a:avLst/>
              </a:prstGeom>
            </p:spPr>
          </p:pic>
          <p:pic>
            <p:nvPicPr>
              <p:cNvPr id="26" name="Picture 25" descr="Scale your pandas workflow by changing a single line of code — Modin  0+untagged.50.g4c01f64.dirty documentation">
                <a:extLst>
                  <a:ext uri="{FF2B5EF4-FFF2-40B4-BE49-F238E27FC236}">
                    <a16:creationId xmlns:a16="http://schemas.microsoft.com/office/drawing/2014/main" id="{EE4B6C48-AFC5-F044-C847-E2C2C8AFD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-2209" t="53856" r="-2209" b="-232"/>
              <a:stretch/>
            </p:blipFill>
            <p:spPr>
              <a:xfrm>
                <a:off x="21060316" y="15130084"/>
                <a:ext cx="6064422" cy="1578032"/>
              </a:xfrm>
              <a:prstGeom prst="rect">
                <a:avLst/>
              </a:prstGeom>
            </p:spPr>
          </p:pic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77387B-82D4-9899-591A-03BAFFEF310B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170;p122">
            <a:extLst>
              <a:ext uri="{FF2B5EF4-FFF2-40B4-BE49-F238E27FC236}">
                <a16:creationId xmlns:a16="http://schemas.microsoft.com/office/drawing/2014/main" id="{023269A5-1120-A7C3-CD70-6A63D1FCABFB}"/>
              </a:ext>
            </a:extLst>
          </p:cNvPr>
          <p:cNvSpPr txBox="1"/>
          <p:nvPr/>
        </p:nvSpPr>
        <p:spPr>
          <a:xfrm>
            <a:off x="0" y="6535328"/>
            <a:ext cx="1995680" cy="3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pandas.pydata.org</a:t>
            </a:r>
            <a:endParaRPr sz="1200" dirty="0">
              <a:solidFill>
                <a:schemeClr val="bg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A006CB-BDB8-B98E-0A82-F505E04D4F49}"/>
              </a:ext>
            </a:extLst>
          </p:cNvPr>
          <p:cNvSpPr/>
          <p:nvPr/>
        </p:nvSpPr>
        <p:spPr>
          <a:xfrm>
            <a:off x="7022887" y="2722371"/>
            <a:ext cx="1775076" cy="657031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36" name="Google Shape;469;p4">
            <a:extLst>
              <a:ext uri="{FF2B5EF4-FFF2-40B4-BE49-F238E27FC236}">
                <a16:creationId xmlns:a16="http://schemas.microsoft.com/office/drawing/2014/main" id="{848FD799-8F26-09E5-D0AA-E2991256DB8B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97768" y="4702083"/>
            <a:ext cx="5035159" cy="1911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430FC0-1F46-AB3A-A5E9-6185BAFBC9BC}"/>
              </a:ext>
            </a:extLst>
          </p:cNvPr>
          <p:cNvGrpSpPr/>
          <p:nvPr/>
        </p:nvGrpSpPr>
        <p:grpSpPr>
          <a:xfrm>
            <a:off x="6259408" y="4195173"/>
            <a:ext cx="5529593" cy="338554"/>
            <a:chOff x="6313123" y="4243578"/>
            <a:chExt cx="5529593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A8807D-58DC-4F2B-4F57-3FF8FFEEA15D}"/>
                </a:ext>
              </a:extLst>
            </p:cNvPr>
            <p:cNvSpPr txBox="1"/>
            <p:nvPr/>
          </p:nvSpPr>
          <p:spPr>
            <a:xfrm>
              <a:off x="6313123" y="4243578"/>
              <a:ext cx="2538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Roboto Mono" pitchFamily="49" charset="0"/>
                  <a:ea typeface="Roboto Mono" pitchFamily="49" charset="0"/>
                  <a:cs typeface="NVIDIA Sans" panose="020B0503020203020204" pitchFamily="34" charset="0"/>
                </a:rPr>
                <a:t>import pandas as pd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972057-610E-0D0F-725E-2A9EEDC98493}"/>
                </a:ext>
              </a:extLst>
            </p:cNvPr>
            <p:cNvSpPr txBox="1"/>
            <p:nvPr/>
          </p:nvSpPr>
          <p:spPr>
            <a:xfrm>
              <a:off x="9458418" y="4243578"/>
              <a:ext cx="2384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Roboto Mono" pitchFamily="49" charset="0"/>
                  <a:ea typeface="Roboto Mono" pitchFamily="49" charset="0"/>
                  <a:cs typeface="NVIDIA Sans" panose="020B0503020203020204" pitchFamily="34" charset="0"/>
                </a:rPr>
                <a:t>import </a:t>
              </a:r>
              <a:r>
                <a:rPr lang="en-US" sz="1600" dirty="0" err="1">
                  <a:solidFill>
                    <a:schemeClr val="bg1"/>
                  </a:solidFill>
                  <a:latin typeface="Roboto Mono" pitchFamily="49" charset="0"/>
                  <a:ea typeface="Roboto Mono" pitchFamily="49" charset="0"/>
                  <a:cs typeface="NVIDIA Sans" panose="020B0503020203020204" pitchFamily="34" charset="0"/>
                </a:rPr>
                <a:t>cudf</a:t>
              </a:r>
              <a:r>
                <a:rPr lang="en-US" sz="1600" dirty="0">
                  <a:solidFill>
                    <a:schemeClr val="bg1"/>
                  </a:solidFill>
                  <a:latin typeface="Roboto Mono" pitchFamily="49" charset="0"/>
                  <a:ea typeface="Roboto Mono" pitchFamily="49" charset="0"/>
                  <a:cs typeface="NVIDIA Sans" panose="020B0503020203020204" pitchFamily="34" charset="0"/>
                </a:rPr>
                <a:t> as pd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0F206253-3DCD-D4AA-2B10-9C32A3ECA1CE}"/>
                </a:ext>
              </a:extLst>
            </p:cNvPr>
            <p:cNvSpPr/>
            <p:nvPr/>
          </p:nvSpPr>
          <p:spPr>
            <a:xfrm>
              <a:off x="9003502" y="4284957"/>
              <a:ext cx="303091" cy="255796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0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CD00-A8C6-ABE6-8D27-C2A6EDE6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4B5B-D787-5F66-574B-0A1614A2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Managed Memory for Scaling in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F0C8-92F1-A0EB-FDFB-8947CF90D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towards a streaming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CC55A-E562-9A19-02A9-67D0BC0B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40"/>
            <a:ext cx="5145676" cy="45506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In-memory execution </a:t>
            </a:r>
            <a:r>
              <a:rPr lang="en-US" dirty="0">
                <a:sym typeface="Wingdings" pitchFamily="2" charset="2"/>
              </a:rPr>
              <a:t> operation graph==task graph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 inputs and the output of a node must fit in memory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Operator execution is completely sequential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Streaming execution </a:t>
            </a:r>
            <a:r>
              <a:rPr lang="en-US" dirty="0">
                <a:sym typeface="Wingdings" pitchFamily="2" charset="2"/>
              </a:rPr>
              <a:t> operation graph decomposes into more granular task graph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Lowers memory footprint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Supports larger-than-memory processing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Some operator execution can be overlapped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0905D0-DD76-45A4-6B35-45492F81EEB6}"/>
              </a:ext>
            </a:extLst>
          </p:cNvPr>
          <p:cNvSpPr/>
          <p:nvPr/>
        </p:nvSpPr>
        <p:spPr>
          <a:xfrm>
            <a:off x="7995670" y="3712508"/>
            <a:ext cx="2377440" cy="548640"/>
          </a:xfrm>
          <a:prstGeom prst="roundRect">
            <a:avLst/>
          </a:prstGeom>
          <a:noFill/>
          <a:ln w="5080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join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on = “item”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EF7ED43-960E-F527-B27C-0DCCF331476F}"/>
              </a:ext>
            </a:extLst>
          </p:cNvPr>
          <p:cNvSpPr/>
          <p:nvPr/>
        </p:nvSpPr>
        <p:spPr>
          <a:xfrm>
            <a:off x="7995670" y="4624992"/>
            <a:ext cx="2377440" cy="548640"/>
          </a:xfrm>
          <a:prstGeom prst="roundRect">
            <a:avLst/>
          </a:prstGeom>
          <a:noFill/>
          <a:ln w="5080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with_columns</a:t>
            </a:r>
            <a:endParaRPr lang="en-US" sz="12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 = count * price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18E272C-0D23-B727-49E9-71DE38D490EA}"/>
              </a:ext>
            </a:extLst>
          </p:cNvPr>
          <p:cNvSpPr/>
          <p:nvPr/>
        </p:nvSpPr>
        <p:spPr>
          <a:xfrm>
            <a:off x="7995670" y="5537476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select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 / </a:t>
            </a: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cost.sum</a:t>
            </a: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()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92453E2-46D9-5DAD-939D-00B1A23E9D66}"/>
              </a:ext>
            </a:extLst>
          </p:cNvPr>
          <p:cNvSpPr/>
          <p:nvPr/>
        </p:nvSpPr>
        <p:spPr>
          <a:xfrm>
            <a:off x="9188182" y="1952832"/>
            <a:ext cx="2377440" cy="54864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items.pq</a:t>
            </a:r>
            <a:endParaRPr lang="en-US" sz="12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price]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filter: color == “green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416785E-804E-9DB6-7BDF-1F0BFA748B9E}"/>
              </a:ext>
            </a:extLst>
          </p:cNvPr>
          <p:cNvSpPr/>
          <p:nvPr/>
        </p:nvSpPr>
        <p:spPr>
          <a:xfrm>
            <a:off x="6460956" y="1228832"/>
            <a:ext cx="2377440" cy="548640"/>
          </a:xfrm>
          <a:prstGeom prst="roundRect">
            <a:avLst/>
          </a:prstGeom>
          <a:noFill/>
          <a:ln w="5080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sales1.pq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count]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999779F8-A4F6-AA56-1EB5-945E6B541956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 rot="16200000" flipH="1">
            <a:off x="8147364" y="2675482"/>
            <a:ext cx="539338" cy="1534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78C64AE0-6D4A-DD7A-185F-2AEC9A3D1D8D}"/>
              </a:ext>
            </a:extLst>
          </p:cNvPr>
          <p:cNvCxnSpPr>
            <a:cxnSpLocks/>
            <a:stCxn id="58" idx="2"/>
            <a:endCxn id="35" idx="0"/>
          </p:cNvCxnSpPr>
          <p:nvPr/>
        </p:nvCxnSpPr>
        <p:spPr>
          <a:xfrm rot="5400000">
            <a:off x="9175128" y="2510734"/>
            <a:ext cx="1211036" cy="119251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216197-0E8A-9220-5285-934BF17A72A0}"/>
              </a:ext>
            </a:extLst>
          </p:cNvPr>
          <p:cNvCxnSpPr>
            <a:cxnSpLocks/>
          </p:cNvCxnSpPr>
          <p:nvPr/>
        </p:nvCxnSpPr>
        <p:spPr>
          <a:xfrm>
            <a:off x="9184390" y="4261148"/>
            <a:ext cx="0" cy="363844"/>
          </a:xfrm>
          <a:prstGeom prst="straightConnector1">
            <a:avLst/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039D80-DF0A-4D2D-008B-75B76996B09C}"/>
              </a:ext>
            </a:extLst>
          </p:cNvPr>
          <p:cNvSpPr/>
          <p:nvPr/>
        </p:nvSpPr>
        <p:spPr>
          <a:xfrm>
            <a:off x="6460956" y="1926681"/>
            <a:ext cx="2377440" cy="548640"/>
          </a:xfrm>
          <a:prstGeom prst="roundRect">
            <a:avLst/>
          </a:prstGeom>
          <a:noFill/>
          <a:ln w="5080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sales2.pq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count]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84B21D-6429-1552-6625-A3F6B96E126D}"/>
              </a:ext>
            </a:extLst>
          </p:cNvPr>
          <p:cNvSpPr/>
          <p:nvPr/>
        </p:nvSpPr>
        <p:spPr>
          <a:xfrm>
            <a:off x="6460956" y="2624530"/>
            <a:ext cx="2377440" cy="548640"/>
          </a:xfrm>
          <a:prstGeom prst="roundRect">
            <a:avLst/>
          </a:prstGeom>
          <a:noFill/>
          <a:ln w="5080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sales3.pq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columns: [item, count]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A34B0E-DC0B-225E-C41E-6AA52D452C8E}"/>
              </a:ext>
            </a:extLst>
          </p:cNvPr>
          <p:cNvSpPr/>
          <p:nvPr/>
        </p:nvSpPr>
        <p:spPr>
          <a:xfrm>
            <a:off x="6060742" y="5081234"/>
            <a:ext cx="1858067" cy="548640"/>
          </a:xfrm>
          <a:prstGeom prst="roundRect">
            <a:avLst/>
          </a:prstGeom>
          <a:noFill/>
          <a:ln w="50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bIns="91440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tmp</a:t>
            </a: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+= </a:t>
            </a:r>
            <a:r>
              <a:rPr lang="en-US" sz="12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cost.sum</a:t>
            </a:r>
            <a:r>
              <a:rPr lang="en-US" sz="12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()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D1F6DCF-A05E-98D9-3E29-F818341985FB}"/>
              </a:ext>
            </a:extLst>
          </p:cNvPr>
          <p:cNvCxnSpPr>
            <a:cxnSpLocks/>
            <a:stCxn id="36" idx="1"/>
            <a:endCxn id="15" idx="0"/>
          </p:cNvCxnSpPr>
          <p:nvPr/>
        </p:nvCxnSpPr>
        <p:spPr>
          <a:xfrm rot="10800000" flipV="1">
            <a:off x="6989776" y="4899312"/>
            <a:ext cx="1005894" cy="181922"/>
          </a:xfrm>
          <a:prstGeom prst="curvedConnector2">
            <a:avLst/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CA01441-C6A5-CF8F-0F15-6461500829AA}"/>
              </a:ext>
            </a:extLst>
          </p:cNvPr>
          <p:cNvCxnSpPr>
            <a:cxnSpLocks/>
            <a:stCxn id="15" idx="2"/>
            <a:endCxn id="37" idx="1"/>
          </p:cNvCxnSpPr>
          <p:nvPr/>
        </p:nvCxnSpPr>
        <p:spPr>
          <a:xfrm rot="16200000" flipH="1">
            <a:off x="7401762" y="5217888"/>
            <a:ext cx="181922" cy="1005894"/>
          </a:xfrm>
          <a:prstGeom prst="curvedConnector2">
            <a:avLst/>
          </a:prstGeom>
          <a:ln w="1905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A712F-A9D2-2A4C-BA4B-23633351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8;p116" title="gh200-sf400.png">
            <a:extLst>
              <a:ext uri="{FF2B5EF4-FFF2-40B4-BE49-F238E27FC236}">
                <a16:creationId xmlns:a16="http://schemas.microsoft.com/office/drawing/2014/main" id="{9A58F0A7-AD93-EE22-09CF-7B793C2B7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" r="24282"/>
          <a:stretch>
            <a:fillRect/>
          </a:stretch>
        </p:blipFill>
        <p:spPr>
          <a:xfrm>
            <a:off x="5877636" y="1615440"/>
            <a:ext cx="6109648" cy="2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141C3-1FA4-8FA5-9C21-A661D826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Managed Memory for Scaling in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F60A-7A36-5251-6120-095969589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towards a streaming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747D2-1990-EE37-C7AA-0036A17E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40"/>
            <a:ext cx="5145676" cy="45506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In-memory execution </a:t>
            </a:r>
            <a:r>
              <a:rPr lang="en-US" dirty="0">
                <a:sym typeface="Wingdings" pitchFamily="2" charset="2"/>
              </a:rPr>
              <a:t> operation graph==task graph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 inputs and the output of a node must fit in memory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Operator execution is completely sequential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Streaming execution </a:t>
            </a:r>
            <a:r>
              <a:rPr lang="en-US" dirty="0">
                <a:sym typeface="Wingdings" pitchFamily="2" charset="2"/>
              </a:rPr>
              <a:t> operation graph decomposes into more granular task graph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Lowers memory footprint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Supports larger-than-memory processing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Some operator execution can be overlapped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8EF07F-6B89-C389-0921-D62DD76D1E7B}"/>
              </a:ext>
            </a:extLst>
          </p:cNvPr>
          <p:cNvGrpSpPr/>
          <p:nvPr/>
        </p:nvGrpSpPr>
        <p:grpSpPr>
          <a:xfrm>
            <a:off x="7521992" y="4687026"/>
            <a:ext cx="2820936" cy="914370"/>
            <a:chOff x="7521992" y="4687026"/>
            <a:chExt cx="2820936" cy="914370"/>
          </a:xfrm>
        </p:grpSpPr>
        <p:graphicFrame>
          <p:nvGraphicFramePr>
            <p:cNvPr id="10" name="Google Shape;1100;p116">
              <a:extLst>
                <a:ext uri="{FF2B5EF4-FFF2-40B4-BE49-F238E27FC236}">
                  <a16:creationId xmlns:a16="http://schemas.microsoft.com/office/drawing/2014/main" id="{66C96FBD-2F23-2BCC-6A5D-9050DCB79D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97678754"/>
                </p:ext>
              </p:extLst>
            </p:nvPr>
          </p:nvGraphicFramePr>
          <p:xfrm>
            <a:off x="7828328" y="4687026"/>
            <a:ext cx="2514600" cy="91437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5087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058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Engine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Time [s]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CPU </a:t>
                        </a:r>
                        <a:r>
                          <a:rPr lang="en-US" sz="16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streaming</a:t>
                        </a:r>
                        <a:endParaRPr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97.0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GPU streaming</a:t>
                        </a:r>
                        <a:endParaRPr sz="160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47.0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40DB5D-34D0-280D-9182-DD68E35645C9}"/>
                </a:ext>
              </a:extLst>
            </p:cNvPr>
            <p:cNvGrpSpPr/>
            <p:nvPr/>
          </p:nvGrpSpPr>
          <p:grpSpPr>
            <a:xfrm>
              <a:off x="7521992" y="5061077"/>
              <a:ext cx="306336" cy="427071"/>
              <a:chOff x="6642594" y="5061077"/>
              <a:chExt cx="306336" cy="427071"/>
            </a:xfrm>
          </p:grpSpPr>
          <p:pic>
            <p:nvPicPr>
              <p:cNvPr id="8" name="Google Shape;1098;p116" title="gh200-sf400.png">
                <a:extLst>
                  <a:ext uri="{FF2B5EF4-FFF2-40B4-BE49-F238E27FC236}">
                    <a16:creationId xmlns:a16="http://schemas.microsoft.com/office/drawing/2014/main" id="{E2550C92-B50E-D6AC-6571-E9EA65457C4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76705" t="14826" r="19609" b="79633"/>
              <a:stretch>
                <a:fillRect/>
              </a:stretch>
            </p:blipFill>
            <p:spPr>
              <a:xfrm>
                <a:off x="6651387" y="5061077"/>
                <a:ext cx="297543" cy="1596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098;p116" title="gh200-sf400.png">
                <a:extLst>
                  <a:ext uri="{FF2B5EF4-FFF2-40B4-BE49-F238E27FC236}">
                    <a16:creationId xmlns:a16="http://schemas.microsoft.com/office/drawing/2014/main" id="{DB76AA6F-C56D-A4CA-1B4B-F4E6A6EC548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76705" t="19610" r="20418" b="74848"/>
              <a:stretch>
                <a:fillRect/>
              </a:stretch>
            </p:blipFill>
            <p:spPr>
              <a:xfrm>
                <a:off x="6642594" y="5328490"/>
                <a:ext cx="232229" cy="15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" name="Google Shape;1099;p116">
            <a:extLst>
              <a:ext uri="{FF2B5EF4-FFF2-40B4-BE49-F238E27FC236}">
                <a16:creationId xmlns:a16="http://schemas.microsoft.com/office/drawing/2014/main" id="{6878EECE-84C3-50D2-8B1C-E6CD5F82DCEF}"/>
              </a:ext>
            </a:extLst>
          </p:cNvPr>
          <p:cNvSpPr txBox="1"/>
          <p:nvPr/>
        </p:nvSpPr>
        <p:spPr>
          <a:xfrm>
            <a:off x="4809067" y="6338841"/>
            <a:ext cx="6544733" cy="65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Benchmark performed on 72-core GH200 with 480GiB RAM. Running on scale factor 400 including I/O. Queries available at https://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pola-rs</a:t>
            </a:r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/polars-benchmark</a:t>
            </a:r>
            <a:endParaRPr sz="1200" b="1" dirty="0">
              <a:solidFill>
                <a:schemeClr val="bg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353092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5E7CD-D18E-8DB3-7ECF-B6416688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13A1-9AD5-8271-6637-69E5503B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EB95-8511-B3C3-F8D0-9E1CE508B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Streaming also allows dispatching partitioned work across GPUs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0B328-77DE-300B-DF20-30A02AB8A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40"/>
            <a:ext cx="5145676" cy="45506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In-memory execution </a:t>
            </a:r>
            <a:r>
              <a:rPr lang="en-US" dirty="0">
                <a:sym typeface="Wingdings" pitchFamily="2" charset="2"/>
              </a:rPr>
              <a:t> operation graph==task graph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 inputs and the output of a node must fit in memory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Operator execution is completely sequential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Streaming execution </a:t>
            </a:r>
            <a:r>
              <a:rPr lang="en-US" dirty="0">
                <a:sym typeface="Wingdings" pitchFamily="2" charset="2"/>
              </a:rPr>
              <a:t> operation graph decomposes into more granular task graph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Lowers memory footprint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Supports larger-than-memory processing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Some operator execution can be overlapped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Streaming allows distributed execution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Currently uses </a:t>
            </a:r>
            <a:r>
              <a:rPr lang="en-US" dirty="0" err="1"/>
              <a:t>dask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5" name="Google Shape;1169;p122" title="b200-sf3000.png">
            <a:extLst>
              <a:ext uri="{FF2B5EF4-FFF2-40B4-BE49-F238E27FC236}">
                <a16:creationId xmlns:a16="http://schemas.microsoft.com/office/drawing/2014/main" id="{5A677C9C-106A-0E5C-A241-A65F3E84F1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6" r="23924"/>
          <a:stretch>
            <a:fillRect/>
          </a:stretch>
        </p:blipFill>
        <p:spPr>
          <a:xfrm>
            <a:off x="5933077" y="1679110"/>
            <a:ext cx="6208653" cy="2921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F39183-A671-D2F3-52B2-2CB3BEBA1ED6}"/>
              </a:ext>
            </a:extLst>
          </p:cNvPr>
          <p:cNvGrpSpPr/>
          <p:nvPr/>
        </p:nvGrpSpPr>
        <p:grpSpPr>
          <a:xfrm>
            <a:off x="7521992" y="4714077"/>
            <a:ext cx="3141363" cy="914370"/>
            <a:chOff x="7521992" y="4714077"/>
            <a:chExt cx="3141363" cy="9143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5AB757-47D8-7B5E-50CA-1E272AAB8403}"/>
                </a:ext>
              </a:extLst>
            </p:cNvPr>
            <p:cNvGrpSpPr/>
            <p:nvPr/>
          </p:nvGrpSpPr>
          <p:grpSpPr>
            <a:xfrm>
              <a:off x="7521992" y="5061077"/>
              <a:ext cx="306336" cy="427071"/>
              <a:chOff x="6642594" y="5061077"/>
              <a:chExt cx="306336" cy="427071"/>
            </a:xfrm>
          </p:grpSpPr>
          <p:pic>
            <p:nvPicPr>
              <p:cNvPr id="8" name="Google Shape;1098;p116" title="gh200-sf400.png">
                <a:extLst>
                  <a:ext uri="{FF2B5EF4-FFF2-40B4-BE49-F238E27FC236}">
                    <a16:creationId xmlns:a16="http://schemas.microsoft.com/office/drawing/2014/main" id="{B26CD2DC-6B2D-28AE-DEEE-EADD8C8D1F6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6705" t="14826" r="19609" b="79633"/>
              <a:stretch>
                <a:fillRect/>
              </a:stretch>
            </p:blipFill>
            <p:spPr>
              <a:xfrm>
                <a:off x="6651387" y="5061077"/>
                <a:ext cx="297543" cy="1596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098;p116" title="gh200-sf400.png">
                <a:extLst>
                  <a:ext uri="{FF2B5EF4-FFF2-40B4-BE49-F238E27FC236}">
                    <a16:creationId xmlns:a16="http://schemas.microsoft.com/office/drawing/2014/main" id="{B6B98640-67E0-F90A-2D9E-A0520A96EAF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6705" t="19610" r="20418" b="74848"/>
              <a:stretch>
                <a:fillRect/>
              </a:stretch>
            </p:blipFill>
            <p:spPr>
              <a:xfrm>
                <a:off x="6642594" y="5328490"/>
                <a:ext cx="232229" cy="159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aphicFrame>
          <p:nvGraphicFramePr>
            <p:cNvPr id="16" name="Google Shape;1171;p122">
              <a:extLst>
                <a:ext uri="{FF2B5EF4-FFF2-40B4-BE49-F238E27FC236}">
                  <a16:creationId xmlns:a16="http://schemas.microsoft.com/office/drawing/2014/main" id="{62E6A99D-ED86-AA3F-2EBD-B964F64656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2073212"/>
                </p:ext>
              </p:extLst>
            </p:nvPr>
          </p:nvGraphicFramePr>
          <p:xfrm>
            <a:off x="7828328" y="4714077"/>
            <a:ext cx="2835027" cy="91437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5087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262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Engine</a:t>
                        </a:r>
                        <a:endParaRPr sz="160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Time [s]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CPU streaming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842.7</a:t>
                        </a:r>
                        <a:endParaRPr sz="160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294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Multi-GPU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NVIDIA Sans"/>
                            <a:ea typeface="NVIDIA Sans"/>
                            <a:cs typeface="NVIDIA Sans"/>
                            <a:sym typeface="NVIDIA Sans"/>
                          </a:rPr>
                          <a:t>117.1</a:t>
                        </a:r>
                        <a:endParaRPr sz="1600" dirty="0">
                          <a:solidFill>
                            <a:schemeClr val="bg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endParaRPr>
                      </a:p>
                    </a:txBody>
                    <a:tcPr marL="30475" marR="30475" marT="30475" marB="30475">
                      <a:lnL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9" name="Google Shape;1170;p122">
            <a:extLst>
              <a:ext uri="{FF2B5EF4-FFF2-40B4-BE49-F238E27FC236}">
                <a16:creationId xmlns:a16="http://schemas.microsoft.com/office/drawing/2014/main" id="{00CAF921-A092-D989-85F1-684B63D08044}"/>
              </a:ext>
            </a:extLst>
          </p:cNvPr>
          <p:cNvSpPr txBox="1"/>
          <p:nvPr/>
        </p:nvSpPr>
        <p:spPr>
          <a:xfrm>
            <a:off x="4929656" y="6335317"/>
            <a:ext cx="6525742" cy="64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Benchmark performed on 112-core Intel 8570 with 2 TiB RAM. and 8xB200. Running on scale factor 3000 including I/O. Queries available at https://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rapidsai</a:t>
            </a:r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cudf</a:t>
            </a:r>
            <a:endParaRPr sz="1200" b="1" dirty="0">
              <a:solidFill>
                <a:schemeClr val="bg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34409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25C3BD9-0DC1-1C7E-B68B-EC80B0D7BA74}"/>
              </a:ext>
            </a:extLst>
          </p:cNvPr>
          <p:cNvSpPr txBox="1">
            <a:spLocks/>
          </p:cNvSpPr>
          <p:nvPr/>
        </p:nvSpPr>
        <p:spPr>
          <a:xfrm>
            <a:off x="129339" y="1693793"/>
            <a:ext cx="8049461" cy="29723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NVIDIA Sans" panose="020B0503020203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NVIDIA Sans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Relevant Resources</a:t>
            </a:r>
            <a:endParaRPr lang="en-US" b="1" dirty="0">
              <a:solidFill>
                <a:schemeClr val="bg1"/>
              </a:solidFill>
              <a:cs typeface="NVIDIA Sans"/>
            </a:endParaRPr>
          </a:p>
          <a:p>
            <a:pPr marL="342900" indent="-342900">
              <a:buFont typeface="Wingdings" panose="020B0503020203020204" pitchFamily="34" charset="0"/>
              <a:buChar char="Ø"/>
            </a:pPr>
            <a:r>
              <a:rPr lang="en-US" sz="2000" dirty="0" err="1">
                <a:solidFill>
                  <a:schemeClr val="bg1"/>
                </a:solidFill>
                <a:cs typeface="NVIDIA Sans"/>
              </a:rPr>
              <a:t>cuDF</a:t>
            </a:r>
            <a:r>
              <a:rPr lang="en-US" sz="2000" dirty="0">
                <a:solidFill>
                  <a:schemeClr val="bg1"/>
                </a:solidFill>
                <a:cs typeface="NVIDIA Sans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NVIDIA Sans"/>
              </a:rPr>
              <a:t>Github</a:t>
            </a:r>
            <a:r>
              <a:rPr lang="en-US" sz="2000" dirty="0">
                <a:solidFill>
                  <a:schemeClr val="bg1"/>
                </a:solidFill>
                <a:cs typeface="NVIDIA Sans"/>
              </a:rPr>
              <a:t> -  </a:t>
            </a:r>
            <a:r>
              <a:rPr lang="en-US" sz="1800" b="1" dirty="0">
                <a:solidFill>
                  <a:schemeClr val="accent6"/>
                </a:solidFill>
                <a:ea typeface="+mn-lt"/>
                <a:cs typeface="+mn-lt"/>
              </a:rPr>
              <a:t>https://</a:t>
            </a:r>
            <a:r>
              <a:rPr lang="en-US" sz="1800" b="1" dirty="0" err="1">
                <a:solidFill>
                  <a:schemeClr val="accent6"/>
                </a:solidFill>
                <a:ea typeface="+mn-lt"/>
                <a:cs typeface="+mn-lt"/>
              </a:rPr>
              <a:t>github.com</a:t>
            </a:r>
            <a:r>
              <a:rPr lang="en-US" sz="1800" b="1" dirty="0">
                <a:solidFill>
                  <a:schemeClr val="accent6"/>
                </a:solidFill>
                <a:ea typeface="+mn-lt"/>
                <a:cs typeface="+mn-lt"/>
              </a:rPr>
              <a:t>/</a:t>
            </a:r>
            <a:r>
              <a:rPr lang="en-US" sz="1800" b="1" dirty="0" err="1">
                <a:solidFill>
                  <a:schemeClr val="accent6"/>
                </a:solidFill>
                <a:ea typeface="+mn-lt"/>
                <a:cs typeface="+mn-lt"/>
              </a:rPr>
              <a:t>rapidsai</a:t>
            </a:r>
            <a:r>
              <a:rPr lang="en-US" sz="1800" b="1" dirty="0">
                <a:solidFill>
                  <a:schemeClr val="accent6"/>
                </a:solidFill>
                <a:ea typeface="+mn-lt"/>
                <a:cs typeface="+mn-lt"/>
              </a:rPr>
              <a:t>/</a:t>
            </a:r>
            <a:r>
              <a:rPr lang="en-US" sz="1800" b="1" dirty="0" err="1">
                <a:solidFill>
                  <a:schemeClr val="accent6"/>
                </a:solidFill>
                <a:ea typeface="+mn-lt"/>
                <a:cs typeface="+mn-lt"/>
              </a:rPr>
              <a:t>cudf</a:t>
            </a:r>
            <a:endParaRPr lang="en-US" sz="1800" b="1" dirty="0">
              <a:solidFill>
                <a:schemeClr val="accent6"/>
              </a:solidFill>
              <a:ea typeface="+mn-lt"/>
              <a:cs typeface="+mn-lt"/>
            </a:endParaRPr>
          </a:p>
          <a:p>
            <a:pPr marL="342900" indent="-342900">
              <a:buFont typeface="Wingdings" panose="020B0503020203020204" pitchFamily="34" charset="0"/>
              <a:buChar char="Ø"/>
            </a:pPr>
            <a:r>
              <a:rPr lang="en-US" sz="2000" dirty="0">
                <a:solidFill>
                  <a:schemeClr val="bg1"/>
                </a:solidFill>
                <a:cs typeface="NVIDIA Sans"/>
              </a:rPr>
              <a:t>RAPIDS website - </a:t>
            </a:r>
            <a:r>
              <a:rPr lang="en-US" sz="1800" b="1" dirty="0">
                <a:solidFill>
                  <a:schemeClr val="accent6"/>
                </a:solidFill>
                <a:cs typeface="NVIDIA Sans"/>
              </a:rPr>
              <a:t>https://</a:t>
            </a:r>
            <a:r>
              <a:rPr lang="en-US" sz="1800" b="1" dirty="0" err="1">
                <a:solidFill>
                  <a:schemeClr val="accent6"/>
                </a:solidFill>
                <a:cs typeface="NVIDIA Sans"/>
              </a:rPr>
              <a:t>rapids.ai</a:t>
            </a:r>
            <a:endParaRPr lang="en-US" sz="1800" b="1" dirty="0">
              <a:solidFill>
                <a:schemeClr val="accent6"/>
              </a:solidFill>
              <a:cs typeface="NVIDIA Sans"/>
            </a:endParaRPr>
          </a:p>
          <a:p>
            <a:pPr marL="342900" indent="-342900">
              <a:buFont typeface="Wingdings" panose="020B0503020203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pip install cudf-cu12 polars</a:t>
            </a:r>
          </a:p>
          <a:p>
            <a:pPr marL="342900" indent="-342900">
              <a:buFont typeface="Wingdings" panose="020B0503020203020204" pitchFamily="34" charset="0"/>
              <a:buChar char="Ø"/>
            </a:pPr>
            <a:r>
              <a:rPr lang="en-US" sz="1800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conda</a:t>
            </a:r>
            <a:r>
              <a:rPr lang="en-US" sz="18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install -c </a:t>
            </a:r>
            <a:r>
              <a:rPr lang="en-US" sz="1800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rapidsai</a:t>
            </a:r>
            <a:r>
              <a:rPr lang="en-US" sz="18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-c </a:t>
            </a:r>
            <a:r>
              <a:rPr lang="en-US" sz="1800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conda</a:t>
            </a:r>
            <a:r>
              <a:rPr lang="en-US" sz="18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-forge </a:t>
            </a:r>
            <a:r>
              <a:rPr lang="en-US" sz="1800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cudf</a:t>
            </a:r>
            <a:r>
              <a:rPr lang="en-US" sz="18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polars</a:t>
            </a:r>
            <a:endParaRPr lang="en-US" sz="2000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NVIDIA Sans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cs typeface="NVIDIA Sans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NVIDIA Sans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NVIDI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4CF25-4EBD-FF2C-739A-E8D69D4BDBDC}"/>
              </a:ext>
            </a:extLst>
          </p:cNvPr>
          <p:cNvSpPr txBox="1"/>
          <p:nvPr/>
        </p:nvSpPr>
        <p:spPr>
          <a:xfrm>
            <a:off x="129339" y="5038841"/>
            <a:ext cx="11933322" cy="1333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VIDIA Sans"/>
                <a:cs typeface="Segoe UI"/>
              </a:rPr>
              <a:t>Find us at SciPy</a:t>
            </a:r>
            <a:r>
              <a:rPr lang="en-US" sz="2800" dirty="0">
                <a:solidFill>
                  <a:schemeClr val="bg1"/>
                </a:solidFill>
                <a:latin typeface="NVIDIA Sans"/>
                <a:cs typeface="Segoe UI"/>
              </a:rPr>
              <a:t>​</a:t>
            </a:r>
          </a:p>
          <a:p>
            <a:pPr marL="342900" indent="-342900" defTabSz="914309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cs typeface="NVIDIA Sans"/>
              </a:rPr>
              <a:t>BoF</a:t>
            </a:r>
            <a:r>
              <a:rPr lang="en-US" sz="2000" dirty="0">
                <a:solidFill>
                  <a:schemeClr val="bg1"/>
                </a:solidFill>
                <a:cs typeface="NVIDIA Sans"/>
              </a:rPr>
              <a:t>: Accelerated Python - Friday 4:40 PM, room 317</a:t>
            </a:r>
          </a:p>
          <a:p>
            <a:pPr marL="342900" indent="-342900" defTabSz="914309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cs typeface="NVIDIA Sans"/>
              </a:rPr>
              <a:t>Table right outside the ballroom</a:t>
            </a:r>
          </a:p>
        </p:txBody>
      </p:sp>
    </p:spTree>
    <p:extLst>
      <p:ext uri="{BB962C8B-B14F-4D97-AF65-F5344CB8AC3E}">
        <p14:creationId xmlns:p14="http://schemas.microsoft.com/office/powerpoint/2010/main" val="11015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7576375D-6C80-2E7F-E9BB-4EA2BB9B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2703B8E0-B9CB-8816-221D-6EA822B09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The Stack of Theseus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7904-A4B4-8134-2703-D0F1F78CC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Exposing low-level building blocks directly to Python allows us to seamlessly build different APIs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9B0E1-7BDC-5FF4-2F0F-346C23819F3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>
                <a:latin typeface="NVIDIA Sans"/>
                <a:ea typeface="Roboto Mono" pitchFamily="49" charset="0"/>
              </a:rPr>
              <a:t>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C++ (</a:t>
            </a:r>
            <a:r>
              <a:rPr lang="en-US" dirty="0" err="1">
                <a:latin typeface="NVIDIA Sans"/>
                <a:ea typeface="Roboto Mono" pitchFamily="49" charset="0"/>
              </a:rPr>
              <a:t>libarrow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>
                <a:latin typeface="NVIDIA Sans"/>
                <a:ea typeface="Roboto Mono" pitchFamily="49" charset="0"/>
              </a:rPr>
              <a:t>Pylibcudf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Python (</a:t>
            </a:r>
            <a:r>
              <a:rPr lang="en-US" dirty="0" err="1">
                <a:latin typeface="NVIDIA Sans"/>
                <a:ea typeface="Roboto Mono" pitchFamily="49" charset="0"/>
              </a:rPr>
              <a:t>pyarrow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/>
              <a:t>Cudf</a:t>
            </a:r>
            <a:r>
              <a:rPr lang="en-US" dirty="0"/>
              <a:t>: the classic pandas-like GPU Python interface</a:t>
            </a:r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49AD03A1-E4AF-8D93-3E0C-30BB81515DD0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06DC4E9A-17D2-76F5-6B3E-F8C7032DBA94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24A84508-6A3B-9746-3E48-127D239300B4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0" name="Google Shape;550;p58">
            <a:extLst>
              <a:ext uri="{FF2B5EF4-FFF2-40B4-BE49-F238E27FC236}">
                <a16:creationId xmlns:a16="http://schemas.microsoft.com/office/drawing/2014/main" id="{A07B44C2-7908-0245-A7B4-50EA0F64EDCC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1" name="Google Shape;551;p58">
            <a:extLst>
              <a:ext uri="{FF2B5EF4-FFF2-40B4-BE49-F238E27FC236}">
                <a16:creationId xmlns:a16="http://schemas.microsoft.com/office/drawing/2014/main" id="{65A267BA-E4C3-22A2-37E3-3EB91F395617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7" name="Google Shape;557;p58">
            <a:extLst>
              <a:ext uri="{FF2B5EF4-FFF2-40B4-BE49-F238E27FC236}">
                <a16:creationId xmlns:a16="http://schemas.microsoft.com/office/drawing/2014/main" id="{E8FB6EA3-1DB6-2E07-9022-77078E5ADF2E}"/>
              </a:ext>
            </a:extLst>
          </p:cNvPr>
          <p:cNvSpPr txBox="1"/>
          <p:nvPr/>
        </p:nvSpPr>
        <p:spPr>
          <a:xfrm>
            <a:off x="230367" y="3038767"/>
            <a:ext cx="1197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cudf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9" name="Google Shape;559;p58">
            <a:extLst>
              <a:ext uri="{FF2B5EF4-FFF2-40B4-BE49-F238E27FC236}">
                <a16:creationId xmlns:a16="http://schemas.microsoft.com/office/drawing/2014/main" id="{07B9CC6C-CB92-A0CD-A29E-8C2FDA7D7178}"/>
              </a:ext>
            </a:extLst>
          </p:cNvPr>
          <p:cNvCxnSpPr>
            <a:stCxn id="557" idx="2"/>
            <a:endCxn id="551" idx="1"/>
          </p:cNvCxnSpPr>
          <p:nvPr/>
        </p:nvCxnSpPr>
        <p:spPr>
          <a:xfrm rot="16200000" flipH="1">
            <a:off x="1071401" y="3412060"/>
            <a:ext cx="712706" cy="119717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59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A65252B0-C61E-2FDE-E0F6-F28DA5D5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B4D3530F-4995-B249-17E7-51B4D02C6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The Stack of Theseus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2B82D6-B5B9-1B39-2D20-53B39DEFF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Exposing low-level building blocks directly to Python allows us to seamlessly build different APIs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F907A-B0BF-00E7-1636-9B4D86A9154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>
                <a:latin typeface="NVIDIA Sans"/>
                <a:ea typeface="Roboto Mono" pitchFamily="49" charset="0"/>
              </a:rPr>
              <a:t>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C++ (</a:t>
            </a:r>
            <a:r>
              <a:rPr lang="en-US" dirty="0" err="1">
                <a:latin typeface="NVIDIA Sans"/>
                <a:ea typeface="Roboto Mono" pitchFamily="49" charset="0"/>
              </a:rPr>
              <a:t>libarrow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>
                <a:latin typeface="NVIDIA Sans"/>
                <a:ea typeface="Roboto Mono" pitchFamily="49" charset="0"/>
              </a:rPr>
              <a:t>Pylibcudf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Python (</a:t>
            </a:r>
            <a:r>
              <a:rPr lang="en-US" dirty="0" err="1">
                <a:latin typeface="NVIDIA Sans"/>
                <a:ea typeface="Roboto Mono" pitchFamily="49" charset="0"/>
              </a:rPr>
              <a:t>pyarrow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/>
              <a:t>Cudf</a:t>
            </a:r>
            <a:r>
              <a:rPr lang="en-US" dirty="0"/>
              <a:t>: the classic pandas-like GPU Python interface</a:t>
            </a:r>
          </a:p>
          <a:p>
            <a:r>
              <a:rPr lang="en-US" dirty="0" err="1"/>
              <a:t>Cudf.pandas</a:t>
            </a:r>
            <a:r>
              <a:rPr lang="en-US" dirty="0"/>
              <a:t>: the zero-code-change pandas engine</a:t>
            </a:r>
          </a:p>
          <a:p>
            <a:endParaRPr lang="en-US" dirty="0"/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2386F24A-F221-8433-BFB1-9D8758581E69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5D34A725-A1E6-4D3A-ED5C-34755B1AEFBE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4457ED39-6B16-4C33-E9B2-0210A555A4E0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0" name="Google Shape;550;p58">
            <a:extLst>
              <a:ext uri="{FF2B5EF4-FFF2-40B4-BE49-F238E27FC236}">
                <a16:creationId xmlns:a16="http://schemas.microsoft.com/office/drawing/2014/main" id="{7191A07D-9582-B949-9871-0F32AA8BC45A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1" name="Google Shape;551;p58">
            <a:extLst>
              <a:ext uri="{FF2B5EF4-FFF2-40B4-BE49-F238E27FC236}">
                <a16:creationId xmlns:a16="http://schemas.microsoft.com/office/drawing/2014/main" id="{F557600A-D0D2-83BB-994F-58FDAEDDC6BC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2" name="Google Shape;552;p58">
            <a:extLst>
              <a:ext uri="{FF2B5EF4-FFF2-40B4-BE49-F238E27FC236}">
                <a16:creationId xmlns:a16="http://schemas.microsoft.com/office/drawing/2014/main" id="{6E97C1B7-0EC1-D20A-5342-E00FF84E54F5}"/>
              </a:ext>
            </a:extLst>
          </p:cNvPr>
          <p:cNvSpPr/>
          <p:nvPr/>
        </p:nvSpPr>
        <p:spPr>
          <a:xfrm>
            <a:off x="2026341" y="3640503"/>
            <a:ext cx="1941600" cy="430800"/>
          </a:xfrm>
          <a:prstGeom prst="rect">
            <a:avLst/>
          </a:prstGeom>
          <a:gradFill>
            <a:gsLst>
              <a:gs pos="0">
                <a:srgbClr val="C9DAF8"/>
              </a:gs>
              <a:gs pos="100000">
                <a:srgbClr val="D1F76D"/>
              </a:gs>
            </a:gsLst>
            <a:lin ang="2700006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Pandas</a:t>
            </a:r>
            <a:endParaRPr sz="1333">
              <a:solidFill>
                <a:schemeClr val="bg1"/>
              </a:solidFill>
            </a:endParaRPr>
          </a:p>
          <a:p>
            <a:pPr algn="ctr"/>
            <a:r>
              <a:rPr lang="en" sz="1333">
                <a:solidFill>
                  <a:schemeClr val="bg1"/>
                </a:solidFill>
              </a:rPr>
              <a:t>+ cudf.pandas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4" name="Google Shape;554;p58">
            <a:extLst>
              <a:ext uri="{FF2B5EF4-FFF2-40B4-BE49-F238E27FC236}">
                <a16:creationId xmlns:a16="http://schemas.microsoft.com/office/drawing/2014/main" id="{4BC3DDB8-5B7B-145F-9ABD-CE2ACD8B8B29}"/>
              </a:ext>
            </a:extLst>
          </p:cNvPr>
          <p:cNvSpPr txBox="1"/>
          <p:nvPr/>
        </p:nvSpPr>
        <p:spPr>
          <a:xfrm>
            <a:off x="151667" y="2283333"/>
            <a:ext cx="20708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load_ext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cudf.pandas</a:t>
            </a:r>
            <a:endParaRPr lang="en-US" sz="12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pandas</a:t>
            </a:r>
          </a:p>
        </p:txBody>
      </p:sp>
      <p:sp>
        <p:nvSpPr>
          <p:cNvPr id="557" name="Google Shape;557;p58">
            <a:extLst>
              <a:ext uri="{FF2B5EF4-FFF2-40B4-BE49-F238E27FC236}">
                <a16:creationId xmlns:a16="http://schemas.microsoft.com/office/drawing/2014/main" id="{87BF2427-49AD-877E-38DE-B28CF7FD4B94}"/>
              </a:ext>
            </a:extLst>
          </p:cNvPr>
          <p:cNvSpPr txBox="1"/>
          <p:nvPr/>
        </p:nvSpPr>
        <p:spPr>
          <a:xfrm>
            <a:off x="230367" y="3038767"/>
            <a:ext cx="1197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cudf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9" name="Google Shape;559;p58">
            <a:extLst>
              <a:ext uri="{FF2B5EF4-FFF2-40B4-BE49-F238E27FC236}">
                <a16:creationId xmlns:a16="http://schemas.microsoft.com/office/drawing/2014/main" id="{AF09B7BF-9D07-133C-9AD6-61E0FB25B4D0}"/>
              </a:ext>
            </a:extLst>
          </p:cNvPr>
          <p:cNvCxnSpPr>
            <a:stCxn id="557" idx="2"/>
            <a:endCxn id="551" idx="1"/>
          </p:cNvCxnSpPr>
          <p:nvPr/>
        </p:nvCxnSpPr>
        <p:spPr>
          <a:xfrm rot="16200000" flipH="1">
            <a:off x="1071401" y="3412060"/>
            <a:ext cx="712706" cy="119717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58">
            <a:extLst>
              <a:ext uri="{FF2B5EF4-FFF2-40B4-BE49-F238E27FC236}">
                <a16:creationId xmlns:a16="http://schemas.microsoft.com/office/drawing/2014/main" id="{21BC63DA-4A2B-F4CF-5CA7-78AC2E0B44DF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rot="16200000" flipH="1">
            <a:off x="1628950" y="2272311"/>
            <a:ext cx="926309" cy="18100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2" name="Google Shape;562;p58">
            <a:extLst>
              <a:ext uri="{FF2B5EF4-FFF2-40B4-BE49-F238E27FC236}">
                <a16:creationId xmlns:a16="http://schemas.microsoft.com/office/drawing/2014/main" id="{00CBBCDD-83E4-8214-BDEF-4F73B31622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05" t="11358" r="76444" b="12762"/>
          <a:stretch/>
        </p:blipFill>
        <p:spPr>
          <a:xfrm>
            <a:off x="1930799" y="3480567"/>
            <a:ext cx="236661" cy="34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69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3F5FAC36-17C0-04E6-5523-166F8FA6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>
            <a:extLst>
              <a:ext uri="{FF2B5EF4-FFF2-40B4-BE49-F238E27FC236}">
                <a16:creationId xmlns:a16="http://schemas.microsoft.com/office/drawing/2014/main" id="{DFD0EE88-4012-9B93-8CB5-B4D19CAC7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From “Close Enough” to a Drop-In Replacement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7A5FE-DC0B-47D5-55E0-F017A468D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Focusing on a zero-code-change user experience</a:t>
            </a:r>
          </a:p>
        </p:txBody>
      </p:sp>
      <p:sp>
        <p:nvSpPr>
          <p:cNvPr id="497" name="Google Shape;497;p56">
            <a:extLst>
              <a:ext uri="{FF2B5EF4-FFF2-40B4-BE49-F238E27FC236}">
                <a16:creationId xmlns:a16="http://schemas.microsoft.com/office/drawing/2014/main" id="{01BB74CB-3EDA-2547-ED46-F92C57143453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8" name="Google Shape;498;p56">
            <a:extLst>
              <a:ext uri="{FF2B5EF4-FFF2-40B4-BE49-F238E27FC236}">
                <a16:creationId xmlns:a16="http://schemas.microsoft.com/office/drawing/2014/main" id="{E816D367-0CCF-5E31-BCC3-D959305D1D4B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9" name="Google Shape;499;p56">
            <a:extLst>
              <a:ext uri="{FF2B5EF4-FFF2-40B4-BE49-F238E27FC236}">
                <a16:creationId xmlns:a16="http://schemas.microsoft.com/office/drawing/2014/main" id="{E3701B2A-9CF1-C080-491E-C4295404ED88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0" name="Google Shape;500;p56">
            <a:extLst>
              <a:ext uri="{FF2B5EF4-FFF2-40B4-BE49-F238E27FC236}">
                <a16:creationId xmlns:a16="http://schemas.microsoft.com/office/drawing/2014/main" id="{6A8E71BE-12A9-86B0-D69F-A4252A407F15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1" name="Google Shape;501;p56">
            <a:extLst>
              <a:ext uri="{FF2B5EF4-FFF2-40B4-BE49-F238E27FC236}">
                <a16:creationId xmlns:a16="http://schemas.microsoft.com/office/drawing/2014/main" id="{9FFE6C1A-6415-26A4-A455-F8DBFA43E15B}"/>
              </a:ext>
            </a:extLst>
          </p:cNvPr>
          <p:cNvSpPr/>
          <p:nvPr/>
        </p:nvSpPr>
        <p:spPr>
          <a:xfrm>
            <a:off x="2026341" y="3640503"/>
            <a:ext cx="1941600" cy="430800"/>
          </a:xfrm>
          <a:prstGeom prst="rect">
            <a:avLst/>
          </a:prstGeom>
          <a:gradFill>
            <a:gsLst>
              <a:gs pos="0">
                <a:srgbClr val="C9DAF8"/>
              </a:gs>
              <a:gs pos="100000">
                <a:srgbClr val="D1F76D"/>
              </a:gs>
            </a:gsLst>
            <a:lin ang="2700006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 dirty="0">
                <a:solidFill>
                  <a:schemeClr val="bg1"/>
                </a:solidFill>
              </a:rPr>
              <a:t>Pandas</a:t>
            </a:r>
            <a:endParaRPr sz="1333" dirty="0">
              <a:solidFill>
                <a:schemeClr val="bg1"/>
              </a:solidFill>
            </a:endParaRPr>
          </a:p>
          <a:p>
            <a:pPr algn="ctr"/>
            <a:r>
              <a:rPr lang="en" sz="1333" dirty="0">
                <a:solidFill>
                  <a:schemeClr val="bg1"/>
                </a:solidFill>
              </a:rPr>
              <a:t>+ </a:t>
            </a:r>
            <a:r>
              <a:rPr lang="en" sz="1333" dirty="0" err="1">
                <a:solidFill>
                  <a:schemeClr val="bg1"/>
                </a:solidFill>
              </a:rPr>
              <a:t>cudf.pandas</a:t>
            </a:r>
            <a:endParaRPr sz="1333" dirty="0">
              <a:solidFill>
                <a:schemeClr val="bg1"/>
              </a:solidFill>
            </a:endParaRPr>
          </a:p>
        </p:txBody>
      </p:sp>
      <p:sp>
        <p:nvSpPr>
          <p:cNvPr id="502" name="Google Shape;502;p56">
            <a:extLst>
              <a:ext uri="{FF2B5EF4-FFF2-40B4-BE49-F238E27FC236}">
                <a16:creationId xmlns:a16="http://schemas.microsoft.com/office/drawing/2014/main" id="{6149A9BC-4313-D278-F872-72C703D2824D}"/>
              </a:ext>
            </a:extLst>
          </p:cNvPr>
          <p:cNvSpPr/>
          <p:nvPr/>
        </p:nvSpPr>
        <p:spPr>
          <a:xfrm>
            <a:off x="2026325" y="4661233"/>
            <a:ext cx="19416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</a:rPr>
              <a:t>Internal bindings</a:t>
            </a:r>
          </a:p>
        </p:txBody>
      </p:sp>
      <p:pic>
        <p:nvPicPr>
          <p:cNvPr id="507" name="Google Shape;507;p56">
            <a:extLst>
              <a:ext uri="{FF2B5EF4-FFF2-40B4-BE49-F238E27FC236}">
                <a16:creationId xmlns:a16="http://schemas.microsoft.com/office/drawing/2014/main" id="{6B8DC57E-3A4B-21E6-5670-5BA7ECA45F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05" t="11358" r="76444" b="12762"/>
          <a:stretch/>
        </p:blipFill>
        <p:spPr>
          <a:xfrm>
            <a:off x="1930799" y="3480567"/>
            <a:ext cx="236661" cy="3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FA33F-4B67-A06C-5FF5-1D617747766A}"/>
              </a:ext>
            </a:extLst>
          </p:cNvPr>
          <p:cNvSpPr txBox="1"/>
          <p:nvPr/>
        </p:nvSpPr>
        <p:spPr>
          <a:xfrm>
            <a:off x="4234726" y="1834751"/>
            <a:ext cx="3722548" cy="132802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dirty="0">
                <a:cs typeface="NVIDIA Sans" panose="020B0503020203020204" pitchFamily="34" charset="0"/>
              </a:rPr>
              <a:t>How do we expand support beyond pandas-like APIs?</a:t>
            </a:r>
          </a:p>
        </p:txBody>
      </p:sp>
      <p:sp>
        <p:nvSpPr>
          <p:cNvPr id="7" name="Google Shape;499;p56">
            <a:extLst>
              <a:ext uri="{FF2B5EF4-FFF2-40B4-BE49-F238E27FC236}">
                <a16:creationId xmlns:a16="http://schemas.microsoft.com/office/drawing/2014/main" id="{4D803DCD-5F86-7569-E89F-8E5548ACE544}"/>
              </a:ext>
            </a:extLst>
          </p:cNvPr>
          <p:cNvSpPr txBox="1"/>
          <p:nvPr/>
        </p:nvSpPr>
        <p:spPr>
          <a:xfrm>
            <a:off x="884006" y="4233675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 dirty="0">
                <a:solidFill>
                  <a:schemeClr val="bg1"/>
                </a:solidFill>
              </a:rPr>
              <a:t>Python</a:t>
            </a:r>
            <a:endParaRPr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1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" dirty="0" err="1"/>
              <a:t>cuDF</a:t>
            </a:r>
            <a:r>
              <a:rPr lang="en" dirty="0"/>
              <a:t>: NVIDIA’s Core </a:t>
            </a:r>
            <a:r>
              <a:rPr lang="en" dirty="0" err="1"/>
              <a:t>PyData</a:t>
            </a:r>
            <a:r>
              <a:rPr lang="en" dirty="0"/>
              <a:t>/C++ ELT/ETL Solution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34689-D3BF-525A-E467-2689A8E06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GPU </a:t>
            </a:r>
            <a:r>
              <a:rPr lang="en-US" dirty="0" err="1"/>
              <a:t>DataFrames</a:t>
            </a:r>
            <a:r>
              <a:rPr lang="en-US" dirty="0"/>
              <a:t> in C++ and a drop-in replacement for pandas in Python</a:t>
            </a:r>
          </a:p>
        </p:txBody>
      </p:sp>
      <p:sp>
        <p:nvSpPr>
          <p:cNvPr id="497" name="Google Shape;497;p56"/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9" name="Google Shape;499;p56"/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 dirty="0" err="1">
                <a:solidFill>
                  <a:schemeClr val="bg1"/>
                </a:solidFill>
              </a:rPr>
              <a:t>Cython</a:t>
            </a:r>
            <a:endParaRPr sz="1333" dirty="0">
              <a:solidFill>
                <a:schemeClr val="bg1"/>
              </a:solidFill>
            </a:endParaRPr>
          </a:p>
        </p:txBody>
      </p:sp>
      <p:sp>
        <p:nvSpPr>
          <p:cNvPr id="500" name="Google Shape;500;p56"/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2026325" y="4661233"/>
            <a:ext cx="19416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</a:rPr>
              <a:t>Internal bindings</a:t>
            </a:r>
            <a:endParaRPr sz="1333" dirty="0">
              <a:solidFill>
                <a:schemeClr val="bg1"/>
              </a:solidFill>
            </a:endParaRPr>
          </a:p>
        </p:txBody>
      </p:sp>
      <p:sp>
        <p:nvSpPr>
          <p:cNvPr id="3" name="Google Shape;447;p4">
            <a:extLst>
              <a:ext uri="{FF2B5EF4-FFF2-40B4-BE49-F238E27FC236}">
                <a16:creationId xmlns:a16="http://schemas.microsoft.com/office/drawing/2014/main" id="{2C3E6663-5A36-F373-0BF4-A3D1181DF8A2}"/>
              </a:ext>
            </a:extLst>
          </p:cNvPr>
          <p:cNvSpPr txBox="1"/>
          <p:nvPr/>
        </p:nvSpPr>
        <p:spPr>
          <a:xfrm>
            <a:off x="8119704" y="1373467"/>
            <a:ext cx="3237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Pandas-like API on the GPU</a:t>
            </a:r>
            <a:endParaRPr sz="1867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" name="Google Shape;449;p4">
            <a:extLst>
              <a:ext uri="{FF2B5EF4-FFF2-40B4-BE49-F238E27FC236}">
                <a16:creationId xmlns:a16="http://schemas.microsoft.com/office/drawing/2014/main" id="{954DD5C1-8108-F0B5-0555-CE4AA4BB1840}"/>
              </a:ext>
            </a:extLst>
          </p:cNvPr>
          <p:cNvGrpSpPr/>
          <p:nvPr/>
        </p:nvGrpSpPr>
        <p:grpSpPr>
          <a:xfrm>
            <a:off x="7511115" y="2008644"/>
            <a:ext cx="3662110" cy="4301852"/>
            <a:chOff x="224488" y="1439916"/>
            <a:chExt cx="2429529" cy="3051534"/>
          </a:xfrm>
        </p:grpSpPr>
        <p:sp>
          <p:nvSpPr>
            <p:cNvPr id="5" name="Google Shape;450;p4">
              <a:extLst>
                <a:ext uri="{FF2B5EF4-FFF2-40B4-BE49-F238E27FC236}">
                  <a16:creationId xmlns:a16="http://schemas.microsoft.com/office/drawing/2014/main" id="{999C9784-AD73-8686-BCA4-72611934C28E}"/>
                </a:ext>
              </a:extLst>
            </p:cNvPr>
            <p:cNvSpPr/>
            <p:nvPr/>
          </p:nvSpPr>
          <p:spPr>
            <a:xfrm>
              <a:off x="728617" y="1504484"/>
              <a:ext cx="1925400" cy="13494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E84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pandas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E84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pd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pd</a:t>
              </a:r>
              <a:r>
                <a:rPr lang="en" sz="1067" dirty="0" err="1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read_csv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067" dirty="0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dirty="0" err="1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filepath</a:t>
              </a:r>
              <a:r>
                <a:rPr lang="en" sz="1067" dirty="0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df.groupby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(“col”).mean()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chemeClr val="dk2"/>
                </a:buClr>
                <a:buSzPts val="1100"/>
              </a:pP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df.rolling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(window=3).sum()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6" name="Google Shape;451;p4">
              <a:extLst>
                <a:ext uri="{FF2B5EF4-FFF2-40B4-BE49-F238E27FC236}">
                  <a16:creationId xmlns:a16="http://schemas.microsoft.com/office/drawing/2014/main" id="{D62E90FB-4D2B-C919-019C-F7ADCC086E6A}"/>
                </a:ext>
              </a:extLst>
            </p:cNvPr>
            <p:cNvSpPr/>
            <p:nvPr/>
          </p:nvSpPr>
          <p:spPr>
            <a:xfrm>
              <a:off x="728573" y="3106701"/>
              <a:ext cx="1925400" cy="13494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err="1">
                  <a:solidFill>
                    <a:schemeClr val="accent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cudf</a:t>
              </a:r>
              <a:endParaRPr sz="1067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cudf</a:t>
              </a:r>
              <a:r>
                <a:rPr lang="en" sz="1067" err="1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read_csv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067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err="1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filepath</a:t>
              </a:r>
              <a:r>
                <a:rPr lang="en" sz="1067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df.groupby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(“col”).mean()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chemeClr val="dk2"/>
                </a:buClr>
                <a:buSzPts val="1100"/>
              </a:pP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df.rolling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(window=3).sum()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7" name="Google Shape;452;p4">
              <a:extLst>
                <a:ext uri="{FF2B5EF4-FFF2-40B4-BE49-F238E27FC236}">
                  <a16:creationId xmlns:a16="http://schemas.microsoft.com/office/drawing/2014/main" id="{94219120-541F-FA1A-EEA2-43BD17BF50EB}"/>
                </a:ext>
              </a:extLst>
            </p:cNvPr>
            <p:cNvSpPr txBox="1"/>
            <p:nvPr/>
          </p:nvSpPr>
          <p:spPr>
            <a:xfrm>
              <a:off x="224488" y="3604338"/>
              <a:ext cx="443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50767" rIns="101600" bIns="507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000"/>
              </a:pPr>
              <a:r>
                <a:rPr lang="en" sz="1333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333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Google Shape;453;p4">
              <a:extLst>
                <a:ext uri="{FF2B5EF4-FFF2-40B4-BE49-F238E27FC236}">
                  <a16:creationId xmlns:a16="http://schemas.microsoft.com/office/drawing/2014/main" id="{81FBBB4F-C31D-78C9-4AA7-4BAAA8EC37F9}"/>
                </a:ext>
              </a:extLst>
            </p:cNvPr>
            <p:cNvSpPr txBox="1"/>
            <p:nvPr/>
          </p:nvSpPr>
          <p:spPr>
            <a:xfrm>
              <a:off x="224488" y="2003082"/>
              <a:ext cx="443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50767" rIns="101600" bIns="507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000"/>
              </a:pPr>
              <a:r>
                <a:rPr lang="en" sz="1333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 sz="1333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454;p4">
              <a:extLst>
                <a:ext uri="{FF2B5EF4-FFF2-40B4-BE49-F238E27FC236}">
                  <a16:creationId xmlns:a16="http://schemas.microsoft.com/office/drawing/2014/main" id="{82CFA13B-0542-0F6D-D2A7-C9EA9ECA2887}"/>
                </a:ext>
              </a:extLst>
            </p:cNvPr>
            <p:cNvSpPr/>
            <p:nvPr/>
          </p:nvSpPr>
          <p:spPr>
            <a:xfrm>
              <a:off x="908263" y="1439916"/>
              <a:ext cx="457200" cy="137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00"/>
              </a:pPr>
              <a:r>
                <a:rPr lang="en" sz="933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pandas</a:t>
              </a:r>
              <a:endParaRPr sz="933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Google Shape;455;p4">
              <a:extLst>
                <a:ext uri="{FF2B5EF4-FFF2-40B4-BE49-F238E27FC236}">
                  <a16:creationId xmlns:a16="http://schemas.microsoft.com/office/drawing/2014/main" id="{185F93F8-2C9E-28C6-34C0-AC178E2B58F2}"/>
                </a:ext>
              </a:extLst>
            </p:cNvPr>
            <p:cNvSpPr/>
            <p:nvPr/>
          </p:nvSpPr>
          <p:spPr>
            <a:xfrm>
              <a:off x="870163" y="3038828"/>
              <a:ext cx="457200" cy="137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00"/>
              </a:pPr>
              <a:r>
                <a:rPr lang="en" sz="933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cuDF</a:t>
              </a:r>
              <a:endParaRPr sz="933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456;p4">
              <a:extLst>
                <a:ext uri="{FF2B5EF4-FFF2-40B4-BE49-F238E27FC236}">
                  <a16:creationId xmlns:a16="http://schemas.microsoft.com/office/drawing/2014/main" id="{8410D7BB-3488-CF4D-0149-C6906D7A719D}"/>
                </a:ext>
              </a:extLst>
            </p:cNvPr>
            <p:cNvSpPr/>
            <p:nvPr/>
          </p:nvSpPr>
          <p:spPr>
            <a:xfrm>
              <a:off x="1633950" y="4399950"/>
              <a:ext cx="930000" cy="91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500"/>
              </a:pPr>
              <a:r>
                <a:rPr lang="en" sz="667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Average Speed-Ups: </a:t>
              </a:r>
              <a:r>
                <a:rPr lang="en" sz="667" b="1" i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10-100x</a:t>
              </a:r>
              <a:endParaRPr sz="667" b="1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457;p4">
              <a:extLst>
                <a:ext uri="{FF2B5EF4-FFF2-40B4-BE49-F238E27FC236}">
                  <a16:creationId xmlns:a16="http://schemas.microsoft.com/office/drawing/2014/main" id="{FA2B918A-3DB9-33D3-DAD3-9EB80D71A273}"/>
                </a:ext>
              </a:extLst>
            </p:cNvPr>
            <p:cNvSpPr/>
            <p:nvPr/>
          </p:nvSpPr>
          <p:spPr>
            <a:xfrm>
              <a:off x="1659300" y="2923069"/>
              <a:ext cx="114300" cy="114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NVIDIA Sans" panose="020B0503020203020204" pitchFamily="34" charset="0"/>
                <a:ea typeface="Arial"/>
                <a:cs typeface="NVIDIA Sans" panose="020B0503020203020204" pitchFamily="34" charset="0"/>
                <a:sym typeface="Arial"/>
              </a:endParaRPr>
            </a:p>
          </p:txBody>
        </p:sp>
      </p:grpSp>
      <p:pic>
        <p:nvPicPr>
          <p:cNvPr id="13" name="Google Shape;469;p4">
            <a:extLst>
              <a:ext uri="{FF2B5EF4-FFF2-40B4-BE49-F238E27FC236}">
                <a16:creationId xmlns:a16="http://schemas.microsoft.com/office/drawing/2014/main" id="{648BCD5B-DE0F-5FF2-B166-BA59233EF9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967" y="1426820"/>
            <a:ext cx="6083148" cy="259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99;p56">
            <a:extLst>
              <a:ext uri="{FF2B5EF4-FFF2-40B4-BE49-F238E27FC236}">
                <a16:creationId xmlns:a16="http://schemas.microsoft.com/office/drawing/2014/main" id="{EE505FD3-1920-F20F-B750-18BEA87EC506}"/>
              </a:ext>
            </a:extLst>
          </p:cNvPr>
          <p:cNvSpPr txBox="1"/>
          <p:nvPr/>
        </p:nvSpPr>
        <p:spPr>
          <a:xfrm>
            <a:off x="884006" y="4233675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 dirty="0">
                <a:solidFill>
                  <a:schemeClr val="bg1"/>
                </a:solidFill>
              </a:rPr>
              <a:t>Python</a:t>
            </a:r>
            <a:endParaRPr sz="1333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3E2BF2A4-1598-D4FB-CB23-6E46CA2A9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>
            <a:extLst>
              <a:ext uri="{FF2B5EF4-FFF2-40B4-BE49-F238E27FC236}">
                <a16:creationId xmlns:a16="http://schemas.microsoft.com/office/drawing/2014/main" id="{24596AB4-B757-C90C-838F-2B6EA165D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" dirty="0"/>
              <a:t>When </a:t>
            </a:r>
            <a:r>
              <a:rPr lang="en" dirty="0" err="1"/>
              <a:t>cuDF</a:t>
            </a:r>
            <a:r>
              <a:rPr lang="en" dirty="0"/>
              <a:t> Isn’t Enough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339B23-D8E9-43E5-22E8-DF4E43F86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“Close” to pandas-compatible isn’t close enough</a:t>
            </a:r>
            <a:endParaRPr lang="en-US" dirty="0"/>
          </a:p>
        </p:txBody>
      </p:sp>
      <p:sp>
        <p:nvSpPr>
          <p:cNvPr id="496" name="Google Shape;496;p56">
            <a:extLst>
              <a:ext uri="{FF2B5EF4-FFF2-40B4-BE49-F238E27FC236}">
                <a16:creationId xmlns:a16="http://schemas.microsoft.com/office/drawing/2014/main" id="{F13F1B20-D334-2E87-DA1D-855D01784211}"/>
              </a:ext>
            </a:extLst>
          </p:cNvPr>
          <p:cNvSpPr txBox="1"/>
          <p:nvPr/>
        </p:nvSpPr>
        <p:spPr>
          <a:xfrm>
            <a:off x="7366000" y="1533767"/>
            <a:ext cx="45212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The problem: drop-in replacements aren’t perfectly zero-code-change</a:t>
            </a:r>
          </a:p>
        </p:txBody>
      </p:sp>
      <p:sp>
        <p:nvSpPr>
          <p:cNvPr id="497" name="Google Shape;497;p56">
            <a:extLst>
              <a:ext uri="{FF2B5EF4-FFF2-40B4-BE49-F238E27FC236}">
                <a16:creationId xmlns:a16="http://schemas.microsoft.com/office/drawing/2014/main" id="{2B0F077E-43D0-41FE-EB4F-FD27D5531B5B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8" name="Google Shape;498;p56">
            <a:extLst>
              <a:ext uri="{FF2B5EF4-FFF2-40B4-BE49-F238E27FC236}">
                <a16:creationId xmlns:a16="http://schemas.microsoft.com/office/drawing/2014/main" id="{0B57839A-8F8B-30FB-2B6A-D3F84DBB6AED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9" name="Google Shape;499;p56">
            <a:extLst>
              <a:ext uri="{FF2B5EF4-FFF2-40B4-BE49-F238E27FC236}">
                <a16:creationId xmlns:a16="http://schemas.microsoft.com/office/drawing/2014/main" id="{A557ACAF-46A8-2B7A-2E42-59B68D4B3C33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0" name="Google Shape;500;p56">
            <a:extLst>
              <a:ext uri="{FF2B5EF4-FFF2-40B4-BE49-F238E27FC236}">
                <a16:creationId xmlns:a16="http://schemas.microsoft.com/office/drawing/2014/main" id="{65AD9657-1D8B-1C98-DAC6-D8F4E767274B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2" name="Google Shape;502;p56">
            <a:extLst>
              <a:ext uri="{FF2B5EF4-FFF2-40B4-BE49-F238E27FC236}">
                <a16:creationId xmlns:a16="http://schemas.microsoft.com/office/drawing/2014/main" id="{BABCBCAC-6893-DF7D-B345-3684B948C46A}"/>
              </a:ext>
            </a:extLst>
          </p:cNvPr>
          <p:cNvSpPr/>
          <p:nvPr/>
        </p:nvSpPr>
        <p:spPr>
          <a:xfrm>
            <a:off x="2026325" y="4661233"/>
            <a:ext cx="19416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</a:rPr>
              <a:t>Internal bindings</a:t>
            </a:r>
          </a:p>
        </p:txBody>
      </p:sp>
      <p:sp>
        <p:nvSpPr>
          <p:cNvPr id="508" name="Google Shape;508;p56">
            <a:extLst>
              <a:ext uri="{FF2B5EF4-FFF2-40B4-BE49-F238E27FC236}">
                <a16:creationId xmlns:a16="http://schemas.microsoft.com/office/drawing/2014/main" id="{45798D4B-2DB3-36B0-DF58-E39292CD662E}"/>
              </a:ext>
            </a:extLst>
          </p:cNvPr>
          <p:cNvSpPr txBox="1"/>
          <p:nvPr/>
        </p:nvSpPr>
        <p:spPr>
          <a:xfrm>
            <a:off x="7068067" y="3237684"/>
            <a:ext cx="4950000" cy="14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spAutoFit/>
          </a:bodyPr>
          <a:lstStyle/>
          <a:p>
            <a:pPr algn="ctr"/>
            <a:r>
              <a:rPr lang="en" sz="2400" b="1" i="1">
                <a:solidFill>
                  <a:srgbClr val="7400FF"/>
                </a:solidFill>
                <a:latin typeface="Trebuchet MS"/>
                <a:ea typeface="Trebuchet MS"/>
                <a:cs typeface="Trebuchet MS"/>
                <a:sym typeface="Trebuchet MS"/>
              </a:rPr>
              <a:t>“We just don't have time to rewrite our code in a new paradigm.”</a:t>
            </a:r>
            <a:endParaRPr sz="2400" i="1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600" b="1">
                <a:latin typeface="Trebuchet MS"/>
                <a:ea typeface="Trebuchet MS"/>
                <a:cs typeface="Trebuchet MS"/>
                <a:sym typeface="Trebuchet MS"/>
              </a:rPr>
              <a:t>- PNC Bank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56">
            <a:extLst>
              <a:ext uri="{FF2B5EF4-FFF2-40B4-BE49-F238E27FC236}">
                <a16:creationId xmlns:a16="http://schemas.microsoft.com/office/drawing/2014/main" id="{6C14ABE1-9B31-54ED-0281-D347D861B71B}"/>
              </a:ext>
            </a:extLst>
          </p:cNvPr>
          <p:cNvSpPr txBox="1"/>
          <p:nvPr/>
        </p:nvSpPr>
        <p:spPr>
          <a:xfrm>
            <a:off x="7068067" y="4980051"/>
            <a:ext cx="4950000" cy="11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spAutoFit/>
          </a:bodyPr>
          <a:lstStyle/>
          <a:p>
            <a:pPr algn="ctr"/>
            <a:r>
              <a:rPr lang="en" sz="2400" b="1" i="1">
                <a:solidFill>
                  <a:srgbClr val="7400FF"/>
                </a:solidFill>
                <a:latin typeface="Trebuchet MS"/>
                <a:ea typeface="Trebuchet MS"/>
                <a:cs typeface="Trebuchet MS"/>
                <a:sym typeface="Trebuchet MS"/>
              </a:rPr>
              <a:t>“The behavior of pandas and cudf is slightly different…”</a:t>
            </a:r>
            <a:endParaRPr sz="2400" i="1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600" b="1">
                <a:latin typeface="Trebuchet MS"/>
                <a:ea typeface="Trebuchet MS"/>
                <a:cs typeface="Trebuchet MS"/>
                <a:sym typeface="Trebuchet MS"/>
              </a:rPr>
              <a:t>- ML Engineer / Kaggle Master</a:t>
            </a:r>
            <a:endParaRPr sz="1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469;p4">
            <a:extLst>
              <a:ext uri="{FF2B5EF4-FFF2-40B4-BE49-F238E27FC236}">
                <a16:creationId xmlns:a16="http://schemas.microsoft.com/office/drawing/2014/main" id="{8E0A617A-A97C-9421-7390-5A2858F1A2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967" y="1426820"/>
            <a:ext cx="6083148" cy="25979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9;p56">
            <a:extLst>
              <a:ext uri="{FF2B5EF4-FFF2-40B4-BE49-F238E27FC236}">
                <a16:creationId xmlns:a16="http://schemas.microsoft.com/office/drawing/2014/main" id="{64C4ED69-7C2F-DB52-1C43-A047714B428A}"/>
              </a:ext>
            </a:extLst>
          </p:cNvPr>
          <p:cNvSpPr txBox="1"/>
          <p:nvPr/>
        </p:nvSpPr>
        <p:spPr>
          <a:xfrm>
            <a:off x="884006" y="4233675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 dirty="0">
                <a:solidFill>
                  <a:schemeClr val="bg1"/>
                </a:solidFill>
              </a:rPr>
              <a:t>Python</a:t>
            </a:r>
            <a:endParaRPr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2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C27CBD66-ED95-B22A-6021-2BDCD5ECF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>
            <a:extLst>
              <a:ext uri="{FF2B5EF4-FFF2-40B4-BE49-F238E27FC236}">
                <a16:creationId xmlns:a16="http://schemas.microsoft.com/office/drawing/2014/main" id="{DF28571B-5658-EEA7-DE11-33ED1CDD6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Today’s Topics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B309A-A7D4-902B-D831-9C91CD1EA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we’ve built for GPU-accelerated </a:t>
            </a:r>
            <a:r>
              <a:rPr lang="en-US" dirty="0" err="1"/>
              <a:t>DataFrames</a:t>
            </a:r>
            <a:r>
              <a:rPr lang="en-US" dirty="0"/>
              <a:t> and how we’ve built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2C1E5-A8B5-CE14-6F35-586C8E8EB76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11114" y="1615440"/>
            <a:ext cx="4103200" cy="4550664"/>
          </a:xfrm>
        </p:spPr>
        <p:txBody>
          <a:bodyPr/>
          <a:lstStyle/>
          <a:p>
            <a:r>
              <a:rPr lang="en-US" dirty="0"/>
              <a:t>Requirements for a GPU engine:</a:t>
            </a:r>
          </a:p>
          <a:p>
            <a:pPr lvl="1"/>
            <a:r>
              <a:rPr lang="en-US" dirty="0"/>
              <a:t>Must support every feature the CPU engine does (or fall back transparently</a:t>
            </a:r>
          </a:p>
          <a:p>
            <a:pPr lvl="1"/>
            <a:r>
              <a:rPr lang="en-US" dirty="0"/>
              <a:t>Must be at least as fast as the CPU engine</a:t>
            </a:r>
          </a:p>
          <a:p>
            <a:r>
              <a:rPr lang="en-US" dirty="0"/>
              <a:t>Today’s talk will focus on</a:t>
            </a:r>
          </a:p>
          <a:p>
            <a:pPr lvl="1"/>
            <a:r>
              <a:rPr lang="en-US" dirty="0"/>
              <a:t>How our current architecture supports as much shared infrastructure as possible</a:t>
            </a:r>
          </a:p>
          <a:p>
            <a:pPr lvl="1"/>
            <a:r>
              <a:rPr lang="en-US" dirty="0"/>
              <a:t>How we satisfy the above criteria for pandas and Polars</a:t>
            </a:r>
          </a:p>
          <a:p>
            <a:pPr lvl="1"/>
            <a:r>
              <a:rPr lang="en-US" dirty="0"/>
              <a:t>Why these front-ends require very different implementations</a:t>
            </a:r>
          </a:p>
          <a:p>
            <a:pPr lvl="1"/>
            <a:r>
              <a:rPr lang="en-US" dirty="0"/>
              <a:t>How the above requirements apply at scale</a:t>
            </a:r>
          </a:p>
          <a:p>
            <a:pPr lvl="1"/>
            <a:r>
              <a:rPr lang="en-US" dirty="0"/>
              <a:t>When we move beyond these requirements</a:t>
            </a:r>
          </a:p>
        </p:txBody>
      </p:sp>
      <p:sp>
        <p:nvSpPr>
          <p:cNvPr id="497" name="Google Shape;497;p56">
            <a:extLst>
              <a:ext uri="{FF2B5EF4-FFF2-40B4-BE49-F238E27FC236}">
                <a16:creationId xmlns:a16="http://schemas.microsoft.com/office/drawing/2014/main" id="{67C5C839-5221-838E-202B-BE36F8302B4D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8" name="Google Shape;498;p56">
            <a:extLst>
              <a:ext uri="{FF2B5EF4-FFF2-40B4-BE49-F238E27FC236}">
                <a16:creationId xmlns:a16="http://schemas.microsoft.com/office/drawing/2014/main" id="{7275AD84-8A94-44DD-93DF-DF92ECDEBE84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499" name="Google Shape;499;p56">
            <a:extLst>
              <a:ext uri="{FF2B5EF4-FFF2-40B4-BE49-F238E27FC236}">
                <a16:creationId xmlns:a16="http://schemas.microsoft.com/office/drawing/2014/main" id="{C2D2FCB6-A499-5D70-9B29-801F05B9C7FA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0" name="Google Shape;500;p56">
            <a:extLst>
              <a:ext uri="{FF2B5EF4-FFF2-40B4-BE49-F238E27FC236}">
                <a16:creationId xmlns:a16="http://schemas.microsoft.com/office/drawing/2014/main" id="{192623BB-F22B-18AE-21B6-11AE2EB8D6B4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02" name="Google Shape;502;p56">
            <a:extLst>
              <a:ext uri="{FF2B5EF4-FFF2-40B4-BE49-F238E27FC236}">
                <a16:creationId xmlns:a16="http://schemas.microsoft.com/office/drawing/2014/main" id="{1283017E-CB43-DF37-6A8C-5A16D52099C8}"/>
              </a:ext>
            </a:extLst>
          </p:cNvPr>
          <p:cNvSpPr/>
          <p:nvPr/>
        </p:nvSpPr>
        <p:spPr>
          <a:xfrm>
            <a:off x="2026325" y="4661233"/>
            <a:ext cx="19416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</a:rPr>
              <a:t>Internal bindings</a:t>
            </a:r>
          </a:p>
        </p:txBody>
      </p:sp>
      <p:pic>
        <p:nvPicPr>
          <p:cNvPr id="5" name="Google Shape;469;p4">
            <a:extLst>
              <a:ext uri="{FF2B5EF4-FFF2-40B4-BE49-F238E27FC236}">
                <a16:creationId xmlns:a16="http://schemas.microsoft.com/office/drawing/2014/main" id="{D5CEB45F-4FFF-BC71-9B4F-ECEF4A705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967" y="1426820"/>
            <a:ext cx="6083148" cy="25979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9;p56">
            <a:extLst>
              <a:ext uri="{FF2B5EF4-FFF2-40B4-BE49-F238E27FC236}">
                <a16:creationId xmlns:a16="http://schemas.microsoft.com/office/drawing/2014/main" id="{FA79F5D3-A23D-CE9E-6393-049450FC668C}"/>
              </a:ext>
            </a:extLst>
          </p:cNvPr>
          <p:cNvSpPr txBox="1"/>
          <p:nvPr/>
        </p:nvSpPr>
        <p:spPr>
          <a:xfrm>
            <a:off x="884006" y="4233675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 dirty="0">
                <a:solidFill>
                  <a:schemeClr val="bg1"/>
                </a:solidFill>
              </a:rPr>
              <a:t>Python</a:t>
            </a:r>
            <a:endParaRPr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8E5A-E6D8-1156-BEB3-669BE514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D9A7-04A8-B08F-0CAB-962378BF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1EAD-F485-66B7-F53A-292B7C170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others like Polars and </a:t>
            </a:r>
            <a:r>
              <a:rPr lang="en-US" dirty="0" err="1"/>
              <a:t>DuckDB</a:t>
            </a:r>
            <a:r>
              <a:rPr lang="en-US" dirty="0"/>
              <a:t> have picked up steam</a:t>
            </a:r>
          </a:p>
        </p:txBody>
      </p:sp>
      <p:pic>
        <p:nvPicPr>
          <p:cNvPr id="5" name="Google Shape;895;p96">
            <a:extLst>
              <a:ext uri="{FF2B5EF4-FFF2-40B4-BE49-F238E27FC236}">
                <a16:creationId xmlns:a16="http://schemas.microsoft.com/office/drawing/2014/main" id="{4FCED62D-C1D2-A07D-EF7F-6675F2BD07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4434" y="2663815"/>
            <a:ext cx="4810236" cy="368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09;p75">
            <a:extLst>
              <a:ext uri="{FF2B5EF4-FFF2-40B4-BE49-F238E27FC236}">
                <a16:creationId xmlns:a16="http://schemas.microsoft.com/office/drawing/2014/main" id="{B16EF82B-CFAB-9DC0-5643-BDA9F6C5D6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032" y="1777333"/>
            <a:ext cx="2280987" cy="53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B2A946D4-8A9E-45C3-58B1-E1002799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9" y="1213509"/>
            <a:ext cx="1838012" cy="7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2209D-1850-1DCE-27EC-461E0987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54483"/>
            <a:ext cx="4395542" cy="1191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62E53-8593-0AC7-E0B2-E661D32D0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918" y="1063752"/>
            <a:ext cx="3071386" cy="2240974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876F208-0138-91C3-08B5-CDE7ECC1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7" y="4818851"/>
            <a:ext cx="1420521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C0E6CFE-AB33-E0DE-9EA8-BBA7D4E4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48" y="4818851"/>
            <a:ext cx="1894028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D3674F-7385-02C7-DC00-9F866FB1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96" y="4818851"/>
            <a:ext cx="1894028" cy="142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20B94D0-FEF3-7F5B-DF95-67D3AD4E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01" y="4860481"/>
            <a:ext cx="1783013" cy="13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269F1-8F7C-CD97-41E1-CBD17E876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9552" y="1394262"/>
            <a:ext cx="3004771" cy="11737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77B8A-0CC0-B688-76C0-810A327CD132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70;p122">
            <a:extLst>
              <a:ext uri="{FF2B5EF4-FFF2-40B4-BE49-F238E27FC236}">
                <a16:creationId xmlns:a16="http://schemas.microsoft.com/office/drawing/2014/main" id="{A24EE8E0-5CE7-EB29-FB4C-F1B85809B05D}"/>
              </a:ext>
            </a:extLst>
          </p:cNvPr>
          <p:cNvSpPr txBox="1"/>
          <p:nvPr/>
        </p:nvSpPr>
        <p:spPr>
          <a:xfrm>
            <a:off x="6244107" y="6535328"/>
            <a:ext cx="1995680" cy="3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pola.rs</a:t>
            </a:r>
            <a:endParaRPr sz="1200" dirty="0">
              <a:solidFill>
                <a:schemeClr val="bg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" name="Google Shape;1170;p122">
            <a:extLst>
              <a:ext uri="{FF2B5EF4-FFF2-40B4-BE49-F238E27FC236}">
                <a16:creationId xmlns:a16="http://schemas.microsoft.com/office/drawing/2014/main" id="{4551A430-DC7E-50D1-467A-DC984F27B5C2}"/>
              </a:ext>
            </a:extLst>
          </p:cNvPr>
          <p:cNvSpPr txBox="1"/>
          <p:nvPr/>
        </p:nvSpPr>
        <p:spPr>
          <a:xfrm>
            <a:off x="0" y="6535328"/>
            <a:ext cx="1995680" cy="3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NVIDIA Sans"/>
                <a:ea typeface="NVIDIA Sans"/>
                <a:cs typeface="NVIDIA Sans"/>
                <a:sym typeface="NVIDIA Sans"/>
              </a:rPr>
              <a:t>pandas.pydata.org</a:t>
            </a:r>
            <a:endParaRPr sz="1200" dirty="0">
              <a:solidFill>
                <a:schemeClr val="bg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34447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4E541495-DA13-21F3-C796-12066D6C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935CF89D-1FB9-675D-7D8B-F616D4893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The Challenges of Drop-In Replacements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E7FD9-D3D9-A224-7770-0DAF7B654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new tool has to ”just work” on anything the old tool did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8D02C8-ACB3-34CE-C465-55C0B850AF3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814195" y="1615440"/>
            <a:ext cx="5071872" cy="4550664"/>
          </a:xfrm>
        </p:spPr>
        <p:txBody>
          <a:bodyPr/>
          <a:lstStyle/>
          <a:p>
            <a:r>
              <a:rPr lang="en-US" dirty="0"/>
              <a:t>Requirements for a GPU engine:</a:t>
            </a:r>
          </a:p>
          <a:p>
            <a:pPr lvl="1"/>
            <a:r>
              <a:rPr lang="en-US" dirty="0"/>
              <a:t>Must support every feature the CPU engine does (or fall back transparently</a:t>
            </a:r>
          </a:p>
          <a:p>
            <a:pPr lvl="1"/>
            <a:r>
              <a:rPr lang="en-US" dirty="0"/>
              <a:t>Must be at least as fast as the CPU engine</a:t>
            </a:r>
          </a:p>
          <a:p>
            <a:r>
              <a:rPr lang="en-US" dirty="0"/>
              <a:t>Today’s talk will focus on</a:t>
            </a:r>
          </a:p>
          <a:p>
            <a:pPr lvl="1"/>
            <a:r>
              <a:rPr lang="en-US" dirty="0"/>
              <a:t>How our current architecture supports as much shared infrastructure as possible</a:t>
            </a:r>
          </a:p>
          <a:p>
            <a:pPr lvl="1"/>
            <a:r>
              <a:rPr lang="en-US" dirty="0"/>
              <a:t>How we satisfy these criteria for pandas and Polars</a:t>
            </a:r>
          </a:p>
          <a:p>
            <a:pPr lvl="1"/>
            <a:r>
              <a:rPr lang="en-US" dirty="0"/>
              <a:t>Why these require such different implementations</a:t>
            </a:r>
          </a:p>
          <a:p>
            <a:pPr lvl="1"/>
            <a:r>
              <a:rPr lang="en-US" dirty="0"/>
              <a:t>How these requirements apply at scale</a:t>
            </a:r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2A8E020B-271C-2F0B-34EC-521DA91E162A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6" name="Google Shape;546;p58">
            <a:extLst>
              <a:ext uri="{FF2B5EF4-FFF2-40B4-BE49-F238E27FC236}">
                <a16:creationId xmlns:a16="http://schemas.microsoft.com/office/drawing/2014/main" id="{2A1003B6-D326-F243-2541-90B2BAE9BCA4}"/>
              </a:ext>
            </a:extLst>
          </p:cNvPr>
          <p:cNvSpPr/>
          <p:nvPr/>
        </p:nvSpPr>
        <p:spPr>
          <a:xfrm>
            <a:off x="4323467" y="4132200"/>
            <a:ext cx="18060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cudf-polars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7" name="Google Shape;547;p58">
            <a:extLst>
              <a:ext uri="{FF2B5EF4-FFF2-40B4-BE49-F238E27FC236}">
                <a16:creationId xmlns:a16="http://schemas.microsoft.com/office/drawing/2014/main" id="{259F7A47-A053-3233-E05E-F6A479BE2AAC}"/>
              </a:ext>
            </a:extLst>
          </p:cNvPr>
          <p:cNvSpPr/>
          <p:nvPr/>
        </p:nvSpPr>
        <p:spPr>
          <a:xfrm>
            <a:off x="4323467" y="3641968"/>
            <a:ext cx="1806000" cy="4308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Polars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31A92AA7-BD61-55C3-FCED-F056D890FBC3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3DB2E029-2B29-2C26-D70A-8521938B7188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0" name="Google Shape;550;p58">
            <a:extLst>
              <a:ext uri="{FF2B5EF4-FFF2-40B4-BE49-F238E27FC236}">
                <a16:creationId xmlns:a16="http://schemas.microsoft.com/office/drawing/2014/main" id="{1C68686A-881C-209F-D66C-930FC6723DA4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1" name="Google Shape;551;p58">
            <a:extLst>
              <a:ext uri="{FF2B5EF4-FFF2-40B4-BE49-F238E27FC236}">
                <a16:creationId xmlns:a16="http://schemas.microsoft.com/office/drawing/2014/main" id="{5DC81F78-2945-89FC-20EB-CEF495916570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2" name="Google Shape;552;p58">
            <a:extLst>
              <a:ext uri="{FF2B5EF4-FFF2-40B4-BE49-F238E27FC236}">
                <a16:creationId xmlns:a16="http://schemas.microsoft.com/office/drawing/2014/main" id="{E2E38B0D-52D1-399A-643B-42CCF498AECB}"/>
              </a:ext>
            </a:extLst>
          </p:cNvPr>
          <p:cNvSpPr/>
          <p:nvPr/>
        </p:nvSpPr>
        <p:spPr>
          <a:xfrm>
            <a:off x="2026341" y="3640503"/>
            <a:ext cx="1941600" cy="430800"/>
          </a:xfrm>
          <a:prstGeom prst="rect">
            <a:avLst/>
          </a:prstGeom>
          <a:gradFill>
            <a:gsLst>
              <a:gs pos="0">
                <a:srgbClr val="C9DAF8"/>
              </a:gs>
              <a:gs pos="100000">
                <a:srgbClr val="D1F76D"/>
              </a:gs>
            </a:gsLst>
            <a:lin ang="2700006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Pandas</a:t>
            </a:r>
            <a:endParaRPr sz="1333">
              <a:solidFill>
                <a:schemeClr val="bg1"/>
              </a:solidFill>
            </a:endParaRPr>
          </a:p>
          <a:p>
            <a:pPr algn="ctr"/>
            <a:r>
              <a:rPr lang="en" sz="1333">
                <a:solidFill>
                  <a:schemeClr val="bg1"/>
                </a:solidFill>
              </a:rPr>
              <a:t>+ cudf.pandas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4" name="Google Shape;554;p58">
            <a:extLst>
              <a:ext uri="{FF2B5EF4-FFF2-40B4-BE49-F238E27FC236}">
                <a16:creationId xmlns:a16="http://schemas.microsoft.com/office/drawing/2014/main" id="{8353EA15-31CC-3104-6942-FA23492DDBB7}"/>
              </a:ext>
            </a:extLst>
          </p:cNvPr>
          <p:cNvSpPr txBox="1"/>
          <p:nvPr/>
        </p:nvSpPr>
        <p:spPr>
          <a:xfrm>
            <a:off x="151667" y="2283333"/>
            <a:ext cx="20708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load_ext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cudf.pandas</a:t>
            </a:r>
            <a:endParaRPr lang="en-US" sz="12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pandas</a:t>
            </a:r>
          </a:p>
        </p:txBody>
      </p:sp>
      <p:sp>
        <p:nvSpPr>
          <p:cNvPr id="555" name="Google Shape;555;p58">
            <a:extLst>
              <a:ext uri="{FF2B5EF4-FFF2-40B4-BE49-F238E27FC236}">
                <a16:creationId xmlns:a16="http://schemas.microsoft.com/office/drawing/2014/main" id="{ECA2ED7A-F505-4C12-18FF-16AC65C7814A}"/>
              </a:ext>
            </a:extLst>
          </p:cNvPr>
          <p:cNvSpPr txBox="1"/>
          <p:nvPr/>
        </p:nvSpPr>
        <p:spPr>
          <a:xfrm>
            <a:off x="1597033" y="1419933"/>
            <a:ext cx="3069600" cy="80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polars as pl</a:t>
            </a:r>
          </a:p>
          <a:p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ldf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...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df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ldf.collect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(engine="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gpu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"))</a:t>
            </a:r>
          </a:p>
        </p:txBody>
      </p:sp>
      <p:sp>
        <p:nvSpPr>
          <p:cNvPr id="556" name="Google Shape;556;p58">
            <a:extLst>
              <a:ext uri="{FF2B5EF4-FFF2-40B4-BE49-F238E27FC236}">
                <a16:creationId xmlns:a16="http://schemas.microsoft.com/office/drawing/2014/main" id="{905D3228-67F5-1483-4847-712B874C8D69}"/>
              </a:ext>
            </a:extLst>
          </p:cNvPr>
          <p:cNvSpPr txBox="1"/>
          <p:nvPr/>
        </p:nvSpPr>
        <p:spPr>
          <a:xfrm>
            <a:off x="4323469" y="2283300"/>
            <a:ext cx="2289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pylibcudf as plc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p58">
            <a:extLst>
              <a:ext uri="{FF2B5EF4-FFF2-40B4-BE49-F238E27FC236}">
                <a16:creationId xmlns:a16="http://schemas.microsoft.com/office/drawing/2014/main" id="{7E0DEFF1-701B-D412-7900-C2C6B4FA14E0}"/>
              </a:ext>
            </a:extLst>
          </p:cNvPr>
          <p:cNvSpPr txBox="1"/>
          <p:nvPr/>
        </p:nvSpPr>
        <p:spPr>
          <a:xfrm>
            <a:off x="230367" y="3038767"/>
            <a:ext cx="1197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cudf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8" name="Google Shape;558;p58">
            <a:extLst>
              <a:ext uri="{FF2B5EF4-FFF2-40B4-BE49-F238E27FC236}">
                <a16:creationId xmlns:a16="http://schemas.microsoft.com/office/drawing/2014/main" id="{A8F13AC0-8C05-BF3A-4332-830D2D84F20A}"/>
              </a:ext>
            </a:extLst>
          </p:cNvPr>
          <p:cNvCxnSpPr>
            <a:cxnSpLocks/>
            <a:stCxn id="556" idx="2"/>
            <a:endCxn id="549" idx="3"/>
          </p:cNvCxnSpPr>
          <p:nvPr/>
        </p:nvCxnSpPr>
        <p:spPr>
          <a:xfrm rot="16200000" flipH="1">
            <a:off x="4800284" y="3566812"/>
            <a:ext cx="1997206" cy="661236"/>
          </a:xfrm>
          <a:prstGeom prst="curvedConnector4">
            <a:avLst>
              <a:gd name="adj1" fmla="val 44122"/>
              <a:gd name="adj2" fmla="val 207702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58">
            <a:extLst>
              <a:ext uri="{FF2B5EF4-FFF2-40B4-BE49-F238E27FC236}">
                <a16:creationId xmlns:a16="http://schemas.microsoft.com/office/drawing/2014/main" id="{8DF6897B-6CA3-B0E0-FD0B-995E1AE44A6B}"/>
              </a:ext>
            </a:extLst>
          </p:cNvPr>
          <p:cNvCxnSpPr>
            <a:stCxn id="557" idx="2"/>
            <a:endCxn id="551" idx="1"/>
          </p:cNvCxnSpPr>
          <p:nvPr/>
        </p:nvCxnSpPr>
        <p:spPr>
          <a:xfrm rot="16200000" flipH="1">
            <a:off x="1071401" y="3412060"/>
            <a:ext cx="712706" cy="119717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58">
            <a:extLst>
              <a:ext uri="{FF2B5EF4-FFF2-40B4-BE49-F238E27FC236}">
                <a16:creationId xmlns:a16="http://schemas.microsoft.com/office/drawing/2014/main" id="{D76D6FC6-8627-CA4B-D9AF-BBF7A01A3856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rot="16200000" flipH="1">
            <a:off x="1628950" y="2272311"/>
            <a:ext cx="926309" cy="18100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58">
            <a:extLst>
              <a:ext uri="{FF2B5EF4-FFF2-40B4-BE49-F238E27FC236}">
                <a16:creationId xmlns:a16="http://schemas.microsoft.com/office/drawing/2014/main" id="{19488BFF-BB47-91F3-4930-8F45C4D8585D}"/>
              </a:ext>
            </a:extLst>
          </p:cNvPr>
          <p:cNvCxnSpPr>
            <a:stCxn id="555" idx="2"/>
            <a:endCxn id="547" idx="0"/>
          </p:cNvCxnSpPr>
          <p:nvPr/>
        </p:nvCxnSpPr>
        <p:spPr>
          <a:xfrm rot="16200000" flipH="1">
            <a:off x="3468229" y="1883730"/>
            <a:ext cx="1421842" cy="209463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2" name="Google Shape;562;p58">
            <a:extLst>
              <a:ext uri="{FF2B5EF4-FFF2-40B4-BE49-F238E27FC236}">
                <a16:creationId xmlns:a16="http://schemas.microsoft.com/office/drawing/2014/main" id="{FDF6CB11-F482-F94C-13C9-C4558309C0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05" t="11358" r="76444" b="12762"/>
          <a:stretch/>
        </p:blipFill>
        <p:spPr>
          <a:xfrm>
            <a:off x="1930799" y="3480567"/>
            <a:ext cx="236661" cy="3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8">
            <a:extLst>
              <a:ext uri="{FF2B5EF4-FFF2-40B4-BE49-F238E27FC236}">
                <a16:creationId xmlns:a16="http://schemas.microsoft.com/office/drawing/2014/main" id="{D85A91CD-B72E-0B4B-809A-B41BE35BFD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56" y="3516405"/>
            <a:ext cx="443776" cy="275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1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8484-CB01-F3BB-B39D-5E8508E4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0D6A-B6C5-D404-263D-360673065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Profiling </a:t>
            </a:r>
            <a:r>
              <a:rPr lang="en-US" dirty="0" err="1"/>
              <a:t>cudf.polars</a:t>
            </a:r>
            <a:r>
              <a:rPr lang="en-US" dirty="0"/>
              <a:t> follows the more traditional meaning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0A362-7834-1DA7-D7AE-BDF7F562EA56}"/>
              </a:ext>
            </a:extLst>
          </p:cNvPr>
          <p:cNvGrpSpPr/>
          <p:nvPr/>
        </p:nvGrpSpPr>
        <p:grpSpPr>
          <a:xfrm>
            <a:off x="315744" y="1451865"/>
            <a:ext cx="5467225" cy="5136453"/>
            <a:chOff x="6096000" y="1451865"/>
            <a:chExt cx="5467225" cy="513645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223ED05-EB7A-9E59-0C2E-DC0EB336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076350"/>
              <a:ext cx="5467225" cy="2511968"/>
            </a:xfrm>
            <a:prstGeom prst="rect">
              <a:avLst/>
            </a:prstGeom>
          </p:spPr>
        </p:pic>
        <p:pic>
          <p:nvPicPr>
            <p:cNvPr id="5" name="Picture 4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3AD4C06E-E28C-202A-AA1F-22D3CF9F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561" y="1451865"/>
              <a:ext cx="5181600" cy="23987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5002C9-BC8E-F46F-3ED0-CD238858686B}"/>
              </a:ext>
            </a:extLst>
          </p:cNvPr>
          <p:cNvGrpSpPr/>
          <p:nvPr/>
        </p:nvGrpSpPr>
        <p:grpSpPr>
          <a:xfrm>
            <a:off x="6641256" y="1545330"/>
            <a:ext cx="5065610" cy="5147436"/>
            <a:chOff x="289750" y="1545330"/>
            <a:chExt cx="5065610" cy="51474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854B8F-A8B4-326F-FA61-2BDC14D27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50" y="3850637"/>
              <a:ext cx="2807469" cy="28421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ECC3A9-5677-CD86-5450-A3910A37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1545330"/>
              <a:ext cx="2951923" cy="14325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FBE644-3357-3610-48BB-C84557682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8680" y="3020615"/>
              <a:ext cx="2496680" cy="2398771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9C470A-E821-E301-8007-1A1D178A5006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23946-36B6-9E75-BDC1-4B9B35EED141}"/>
              </a:ext>
            </a:extLst>
          </p:cNvPr>
          <p:cNvSpPr txBox="1"/>
          <p:nvPr/>
        </p:nvSpPr>
        <p:spPr>
          <a:xfrm>
            <a:off x="3663084" y="1211910"/>
            <a:ext cx="5547102" cy="58477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NVIDIA Sans" panose="020B0503020203020204" pitchFamily="34" charset="0"/>
              </a:rPr>
              <a:t>TODO: Discuss fallback and ways to prevent (env vars, collect flags)</a:t>
            </a:r>
          </a:p>
        </p:txBody>
      </p:sp>
    </p:spTree>
    <p:extLst>
      <p:ext uri="{BB962C8B-B14F-4D97-AF65-F5344CB8AC3E}">
        <p14:creationId xmlns:p14="http://schemas.microsoft.com/office/powerpoint/2010/main" val="32242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F53B13-81EF-B54D-B69B-7E7B4F49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804A85-6BB5-88A6-4AB4-09C3B70F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968"/>
          </a:blip>
          <a:srcRect/>
          <a:stretch>
            <a:fillRect/>
          </a:stretch>
        </p:blipFill>
        <p:spPr>
          <a:xfrm>
            <a:off x="5160921" y="1573325"/>
            <a:ext cx="6059615" cy="50502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F6E50-CDC6-5A07-A71D-1EACDE05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Accelerated Computing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7735930-6E7D-EFE5-8CA9-2713EEF4C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Finding the right niche for every kind of user</a:t>
            </a:r>
          </a:p>
        </p:txBody>
      </p:sp>
      <p:sp>
        <p:nvSpPr>
          <p:cNvPr id="17" name="Easier to…">
            <a:extLst>
              <a:ext uri="{FF2B5EF4-FFF2-40B4-BE49-F238E27FC236}">
                <a16:creationId xmlns:a16="http://schemas.microsoft.com/office/drawing/2014/main" id="{6810CD79-D33E-0F81-E3B2-3F27037684B2}"/>
              </a:ext>
            </a:extLst>
          </p:cNvPr>
          <p:cNvSpPr txBox="1"/>
          <p:nvPr/>
        </p:nvSpPr>
        <p:spPr>
          <a:xfrm rot="16200000">
            <a:off x="1107019" y="1917832"/>
            <a:ext cx="659155" cy="41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4765" tIns="24765" rIns="24765" bIns="24765" anchor="ctr">
            <a:spAutoFit/>
          </a:bodyPr>
          <a:lstStyle/>
          <a:p>
            <a:pPr>
              <a:defRPr i="1">
                <a:latin typeface="NVIDIA Sans Regular"/>
                <a:ea typeface="NVIDIA Sans Regular"/>
                <a:cs typeface="NVIDIA Sans Regular"/>
                <a:sym typeface="NVIDIA Sans Regular"/>
              </a:defRPr>
            </a:pPr>
            <a:r>
              <a:rPr sz="1200" i="1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Easier to</a:t>
            </a:r>
          </a:p>
          <a:p>
            <a:pPr>
              <a:defRPr i="1">
                <a:latin typeface="NVIDIA Sans Regular"/>
                <a:ea typeface="NVIDIA Sans Regular"/>
                <a:cs typeface="NVIDIA Sans Regular"/>
                <a:sym typeface="NVIDIA Sans Regular"/>
              </a:defRPr>
            </a:pPr>
            <a:r>
              <a:rPr sz="1200" i="1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Use</a:t>
            </a:r>
          </a:p>
        </p:txBody>
      </p:sp>
      <p:sp>
        <p:nvSpPr>
          <p:cNvPr id="18" name="Maximum…">
            <a:extLst>
              <a:ext uri="{FF2B5EF4-FFF2-40B4-BE49-F238E27FC236}">
                <a16:creationId xmlns:a16="http://schemas.microsoft.com/office/drawing/2014/main" id="{0FAB3B42-3C25-A24D-5704-122F0D00FDD9}"/>
              </a:ext>
            </a:extLst>
          </p:cNvPr>
          <p:cNvSpPr txBox="1"/>
          <p:nvPr/>
        </p:nvSpPr>
        <p:spPr>
          <a:xfrm rot="16200000">
            <a:off x="836121" y="5410997"/>
            <a:ext cx="963854" cy="41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4765" tIns="24765" rIns="24765" bIns="24765" anchor="ctr">
            <a:spAutoFit/>
          </a:bodyPr>
          <a:lstStyle/>
          <a:p>
            <a:pPr>
              <a:defRPr i="1">
                <a:latin typeface="NVIDIA Sans Regular"/>
                <a:ea typeface="NVIDIA Sans Regular"/>
                <a:cs typeface="NVIDIA Sans Regular"/>
                <a:sym typeface="NVIDIA Sans Regular"/>
              </a:defRPr>
            </a:pPr>
            <a:r>
              <a:rPr lang="en-US" sz="1200" i="1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Higher</a:t>
            </a:r>
            <a:endParaRPr sz="1200" i="1">
              <a:solidFill>
                <a:schemeClr val="bg1"/>
              </a:solidFill>
              <a:latin typeface="NVIDIA Sans Light" panose="020B0303020203020204" pitchFamily="34" charset="0"/>
              <a:cs typeface="NVIDIA Sans Light" panose="020B0303020203020204" pitchFamily="34" charset="0"/>
            </a:endParaRPr>
          </a:p>
          <a:p>
            <a:pPr>
              <a:defRPr i="1">
                <a:latin typeface="NVIDIA Sans Regular"/>
                <a:ea typeface="NVIDIA Sans Regular"/>
                <a:cs typeface="NVIDIA Sans Regular"/>
                <a:sym typeface="NVIDIA Sans Regular"/>
              </a:defRPr>
            </a:pPr>
            <a:r>
              <a:rPr sz="1200" i="1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Performance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D59B79-D7A7-21FC-B9E2-7B0D0DC2EB13}"/>
              </a:ext>
            </a:extLst>
          </p:cNvPr>
          <p:cNvGrpSpPr/>
          <p:nvPr/>
        </p:nvGrpSpPr>
        <p:grpSpPr>
          <a:xfrm>
            <a:off x="1939476" y="1781913"/>
            <a:ext cx="9197454" cy="518571"/>
            <a:chOff x="1030681" y="1413541"/>
            <a:chExt cx="9012231" cy="508128"/>
          </a:xfrm>
        </p:grpSpPr>
        <p:sp>
          <p:nvSpPr>
            <p:cNvPr id="10" name="cudf.pandas: Accelerated Pandas, Accelerated NetworkX nx-cugraph, RAPIDS Spark Accelerator, Array-API backed Scikit-learn…">
              <a:extLst>
                <a:ext uri="{FF2B5EF4-FFF2-40B4-BE49-F238E27FC236}">
                  <a16:creationId xmlns:a16="http://schemas.microsoft.com/office/drawing/2014/main" id="{95637F2E-C869-24DF-437F-61F779E3214F}"/>
                </a:ext>
              </a:extLst>
            </p:cNvPr>
            <p:cNvSpPr txBox="1"/>
            <p:nvPr/>
          </p:nvSpPr>
          <p:spPr>
            <a:xfrm>
              <a:off x="1030681" y="1691715"/>
              <a:ext cx="9012231" cy="2299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cudf.pandas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: Accelerated Pandas, </a:t>
              </a:r>
              <a:r>
                <a:rPr lang="en-US"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nx-cugraph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: 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Accelerated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NetworkX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RAPIDS Spark Accelerator, Array-API backed Scikit-learn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…</a:t>
              </a:r>
              <a:endPara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endParaRPr>
            </a:p>
          </p:txBody>
        </p:sp>
        <p:sp>
          <p:nvSpPr>
            <p:cNvPr id="19" name="Zero Code Change: Acceleration Plugins  (no-code change)">
              <a:extLst>
                <a:ext uri="{FF2B5EF4-FFF2-40B4-BE49-F238E27FC236}">
                  <a16:creationId xmlns:a16="http://schemas.microsoft.com/office/drawing/2014/main" id="{50621399-29CD-1E50-37B4-0E5687C98800}"/>
                </a:ext>
              </a:extLst>
            </p:cNvPr>
            <p:cNvSpPr/>
            <p:nvPr/>
          </p:nvSpPr>
          <p:spPr>
            <a:xfrm>
              <a:off x="1033882" y="1413541"/>
              <a:ext cx="7536016" cy="284182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Zero Code Change: Acceleration Plugins</a:t>
              </a:r>
              <a:r>
                <a:rPr sz="1658"/>
                <a:t> </a:t>
              </a:r>
              <a:r>
                <a:rPr sz="165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(no-code change)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30D410-91F0-C452-6451-BD0C4210BBED}"/>
              </a:ext>
            </a:extLst>
          </p:cNvPr>
          <p:cNvGrpSpPr/>
          <p:nvPr/>
        </p:nvGrpSpPr>
        <p:grpSpPr>
          <a:xfrm>
            <a:off x="2249072" y="2549701"/>
            <a:ext cx="7692584" cy="510074"/>
            <a:chOff x="1296000" y="2201961"/>
            <a:chExt cx="7537667" cy="499802"/>
          </a:xfrm>
        </p:grpSpPr>
        <p:sp>
          <p:nvSpPr>
            <p:cNvPr id="11" name="Pytorch, FAISS, Tensoflow, XGBoost, cuML-CPU …">
              <a:extLst>
                <a:ext uri="{FF2B5EF4-FFF2-40B4-BE49-F238E27FC236}">
                  <a16:creationId xmlns:a16="http://schemas.microsoft.com/office/drawing/2014/main" id="{ACAB6861-15FB-3A1F-7526-2CAF4134B68A}"/>
                </a:ext>
              </a:extLst>
            </p:cNvPr>
            <p:cNvSpPr txBox="1"/>
            <p:nvPr/>
          </p:nvSpPr>
          <p:spPr>
            <a:xfrm>
              <a:off x="1296000" y="2492906"/>
              <a:ext cx="4221583" cy="2088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Pytorch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FAISS,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Tenso</a:t>
              </a:r>
              <a:r>
                <a:rPr lang="en-US"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r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flow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XGBoost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cuML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-CP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U, </a:t>
              </a:r>
              <a:r>
                <a:rPr lang="en-US"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Dask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lang="en-US"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pySpark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…</a:t>
              </a:r>
              <a:endPara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endParaRPr>
            </a:p>
          </p:txBody>
        </p:sp>
        <p:sp>
          <p:nvSpPr>
            <p:cNvPr id="20" name="Hybrid CPU/GPU libraries  (minimal change)">
              <a:extLst>
                <a:ext uri="{FF2B5EF4-FFF2-40B4-BE49-F238E27FC236}">
                  <a16:creationId xmlns:a16="http://schemas.microsoft.com/office/drawing/2014/main" id="{BDDA2CDE-065E-CD02-8A8A-0E811A43DCD9}"/>
                </a:ext>
              </a:extLst>
            </p:cNvPr>
            <p:cNvSpPr/>
            <p:nvPr/>
          </p:nvSpPr>
          <p:spPr>
            <a:xfrm>
              <a:off x="1296000" y="2201961"/>
              <a:ext cx="7537667" cy="284183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Hybrid CPU/GPU libraries</a:t>
              </a:r>
              <a:r>
                <a:rPr sz="1658"/>
                <a:t> 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(minimal change)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D63829-D994-E079-4137-F65D26752933}"/>
              </a:ext>
            </a:extLst>
          </p:cNvPr>
          <p:cNvGrpSpPr/>
          <p:nvPr/>
        </p:nvGrpSpPr>
        <p:grpSpPr>
          <a:xfrm>
            <a:off x="2556905" y="3313763"/>
            <a:ext cx="7692584" cy="518839"/>
            <a:chOff x="1689831" y="2814755"/>
            <a:chExt cx="7537667" cy="508390"/>
          </a:xfrm>
        </p:grpSpPr>
        <p:sp>
          <p:nvSpPr>
            <p:cNvPr id="12" name="RAPIDS core libraries (cuDF, cuML, cuGraph, cuVS…), RMM, CuPy, Numba, OpenAI Triton …">
              <a:extLst>
                <a:ext uri="{FF2B5EF4-FFF2-40B4-BE49-F238E27FC236}">
                  <a16:creationId xmlns:a16="http://schemas.microsoft.com/office/drawing/2014/main" id="{0FD24E63-0411-285E-AB2E-D2B32E8C645E}"/>
                </a:ext>
              </a:extLst>
            </p:cNvPr>
            <p:cNvSpPr txBox="1"/>
            <p:nvPr/>
          </p:nvSpPr>
          <p:spPr>
            <a:xfrm>
              <a:off x="1691282" y="3093191"/>
              <a:ext cx="6352121" cy="2299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RAPIDS core libraries (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RMM,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cuDF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cuML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cuGraph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cuVS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…),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CuPy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Numba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OpenAI Triton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…</a:t>
              </a:r>
              <a:endPara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endParaRPr>
            </a:p>
          </p:txBody>
        </p:sp>
        <p:sp>
          <p:nvSpPr>
            <p:cNvPr id="21" name="GPU Python Libraries  (GPU Python code)">
              <a:extLst>
                <a:ext uri="{FF2B5EF4-FFF2-40B4-BE49-F238E27FC236}">
                  <a16:creationId xmlns:a16="http://schemas.microsoft.com/office/drawing/2014/main" id="{9D722075-D4CB-0394-99C0-DA0BC3455B3A}"/>
                </a:ext>
              </a:extLst>
            </p:cNvPr>
            <p:cNvSpPr/>
            <p:nvPr/>
          </p:nvSpPr>
          <p:spPr>
            <a:xfrm>
              <a:off x="1689831" y="2814755"/>
              <a:ext cx="7537667" cy="284183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GPU Python Libraries </a:t>
              </a:r>
              <a:r>
                <a:rPr sz="1658"/>
                <a:t>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(GPU Python code)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A053D8-B763-1CF4-4BB5-10338A1145D8}"/>
              </a:ext>
            </a:extLst>
          </p:cNvPr>
          <p:cNvGrpSpPr/>
          <p:nvPr/>
        </p:nvGrpSpPr>
        <p:grpSpPr>
          <a:xfrm>
            <a:off x="2866501" y="4073802"/>
            <a:ext cx="7692584" cy="505723"/>
            <a:chOff x="2119390" y="3566312"/>
            <a:chExt cx="7537667" cy="495539"/>
          </a:xfrm>
        </p:grpSpPr>
        <p:sp>
          <p:nvSpPr>
            <p:cNvPr id="13" name="CuPy RawKernels, Numba CUDA, Cython wrappers for CUDA …">
              <a:extLst>
                <a:ext uri="{FF2B5EF4-FFF2-40B4-BE49-F238E27FC236}">
                  <a16:creationId xmlns:a16="http://schemas.microsoft.com/office/drawing/2014/main" id="{646F1DF4-B7C6-4F51-74E0-9D8809292F35}"/>
                </a:ext>
              </a:extLst>
            </p:cNvPr>
            <p:cNvSpPr txBox="1"/>
            <p:nvPr/>
          </p:nvSpPr>
          <p:spPr>
            <a:xfrm>
              <a:off x="2119390" y="3852994"/>
              <a:ext cx="4196246" cy="2088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CuPy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RawKernels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Numba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 CUDA, </a:t>
              </a:r>
              <a:r>
                <a:rPr sz="12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Cython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 wrappers for CUDA</a:t>
              </a:r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</a:t>
              </a:r>
              <a:r>
                <a:rPr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 … </a:t>
              </a:r>
            </a:p>
          </p:txBody>
        </p:sp>
        <p:sp>
          <p:nvSpPr>
            <p:cNvPr id="22" name="Python/CUDA libraries  (Hybrid Python / CUDA code)">
              <a:extLst>
                <a:ext uri="{FF2B5EF4-FFF2-40B4-BE49-F238E27FC236}">
                  <a16:creationId xmlns:a16="http://schemas.microsoft.com/office/drawing/2014/main" id="{CB2F5BBD-2EE7-5153-3EAB-D977A17615B9}"/>
                </a:ext>
              </a:extLst>
            </p:cNvPr>
            <p:cNvSpPr/>
            <p:nvPr/>
          </p:nvSpPr>
          <p:spPr>
            <a:xfrm>
              <a:off x="2119390" y="3566312"/>
              <a:ext cx="7537667" cy="284183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Python/CUDA libraries</a:t>
              </a:r>
              <a:r>
                <a:rPr sz="1658"/>
                <a:t> 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(Hybrid Python / CUDA code)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6175F5-7508-D1E3-5050-A5FD8C25AC5C}"/>
              </a:ext>
            </a:extLst>
          </p:cNvPr>
          <p:cNvGrpSpPr/>
          <p:nvPr/>
        </p:nvGrpSpPr>
        <p:grpSpPr>
          <a:xfrm>
            <a:off x="3174334" y="4848721"/>
            <a:ext cx="7692584" cy="524734"/>
            <a:chOff x="2600632" y="4327226"/>
            <a:chExt cx="7537667" cy="514166"/>
          </a:xfrm>
        </p:grpSpPr>
        <p:sp>
          <p:nvSpPr>
            <p:cNvPr id="14" name="RAFT, CCCL: Thrust, CUB, libcucxx …">
              <a:extLst>
                <a:ext uri="{FF2B5EF4-FFF2-40B4-BE49-F238E27FC236}">
                  <a16:creationId xmlns:a16="http://schemas.microsoft.com/office/drawing/2014/main" id="{E6ED89CB-F7F5-3643-176F-B34F8E61EAF9}"/>
                </a:ext>
              </a:extLst>
            </p:cNvPr>
            <p:cNvSpPr txBox="1"/>
            <p:nvPr/>
          </p:nvSpPr>
          <p:spPr>
            <a:xfrm>
              <a:off x="2600632" y="4611438"/>
              <a:ext cx="5622239" cy="2299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lang="en-US"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Libcudf</a:t>
              </a:r>
              <a:r>
                <a:rPr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CCCL (</a:t>
              </a:r>
              <a:r>
                <a:rPr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Thrust, CUB, </a:t>
              </a:r>
              <a:r>
                <a:rPr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libcucxx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), </a:t>
              </a:r>
              <a:r>
                <a:rPr lang="en-US"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cuBLAS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cuDNN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cuSolver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cuSPARSE</a:t>
              </a:r>
              <a:r>
                <a:rPr lang="en-US" sz="1200" dirty="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, …</a:t>
              </a:r>
            </a:p>
          </p:txBody>
        </p:sp>
        <p:sp>
          <p:nvSpPr>
            <p:cNvPr id="23" name="C++/CUDA high level  (High-level C++/CUDA code)">
              <a:extLst>
                <a:ext uri="{FF2B5EF4-FFF2-40B4-BE49-F238E27FC236}">
                  <a16:creationId xmlns:a16="http://schemas.microsoft.com/office/drawing/2014/main" id="{CD41B57B-AA20-DE71-FF76-88362C8721DD}"/>
                </a:ext>
              </a:extLst>
            </p:cNvPr>
            <p:cNvSpPr/>
            <p:nvPr/>
          </p:nvSpPr>
          <p:spPr>
            <a:xfrm>
              <a:off x="2600632" y="4327226"/>
              <a:ext cx="7537667" cy="284183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C++/CUDA high level</a:t>
              </a:r>
              <a:r>
                <a:rPr sz="1658"/>
                <a:t> 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(High-level C++/CUDA code)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332844-746A-1104-30E0-D7FA16DE342E}"/>
              </a:ext>
            </a:extLst>
          </p:cNvPr>
          <p:cNvGrpSpPr/>
          <p:nvPr/>
        </p:nvGrpSpPr>
        <p:grpSpPr>
          <a:xfrm>
            <a:off x="3482167" y="5621618"/>
            <a:ext cx="7692584" cy="520349"/>
            <a:chOff x="2997084" y="5129014"/>
            <a:chExt cx="7537667" cy="509870"/>
          </a:xfrm>
        </p:grpSpPr>
        <p:sp>
          <p:nvSpPr>
            <p:cNvPr id="16" name="cuBLAS, cuDNN, cuSolver, cuSPARSE, …">
              <a:extLst>
                <a:ext uri="{FF2B5EF4-FFF2-40B4-BE49-F238E27FC236}">
                  <a16:creationId xmlns:a16="http://schemas.microsoft.com/office/drawing/2014/main" id="{CAC018AE-F7A5-55A0-D8B5-270DC1195784}"/>
                </a:ext>
              </a:extLst>
            </p:cNvPr>
            <p:cNvSpPr txBox="1"/>
            <p:nvPr/>
          </p:nvSpPr>
          <p:spPr>
            <a:xfrm>
              <a:off x="2997084" y="5408930"/>
              <a:ext cx="1348935" cy="2299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4765" tIns="24765" rIns="24765" bIns="24765" anchor="ctr">
              <a:spAutoFit/>
            </a:bodyPr>
            <a:lstStyle>
              <a:lvl1pPr>
                <a:defRPr>
                  <a:solidFill>
                    <a:srgbClr val="262626">
                      <a:alpha val="85510"/>
                    </a:srgbClr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lvl1pPr>
            </a:lstStyle>
            <a:p>
              <a:r>
                <a:rPr lang="en-US" sz="12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Raw CUDA kernels</a:t>
              </a:r>
              <a:endPara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endParaRPr>
            </a:p>
          </p:txBody>
        </p:sp>
        <p:sp>
          <p:nvSpPr>
            <p:cNvPr id="24" name="CUDA Toolkit  (C++/CUDA code and kernels)">
              <a:extLst>
                <a:ext uri="{FF2B5EF4-FFF2-40B4-BE49-F238E27FC236}">
                  <a16:creationId xmlns:a16="http://schemas.microsoft.com/office/drawing/2014/main" id="{D6D100FF-CF18-9448-18D4-EC19937EE515}"/>
                </a:ext>
              </a:extLst>
            </p:cNvPr>
            <p:cNvSpPr/>
            <p:nvPr/>
          </p:nvSpPr>
          <p:spPr>
            <a:xfrm>
              <a:off x="2997084" y="5129014"/>
              <a:ext cx="7537667" cy="284183"/>
            </a:xfrm>
            <a:prstGeom prst="rect">
              <a:avLst/>
            </a:prstGeom>
            <a:gradFill>
              <a:gsLst>
                <a:gs pos="0">
                  <a:srgbClr val="85B737"/>
                </a:gs>
                <a:gs pos="71323">
                  <a:srgbClr val="C2DB9B"/>
                </a:gs>
                <a:gs pos="100000">
                  <a:srgbClr val="FFFFFF"/>
                </a:gs>
              </a:gsLst>
            </a:gra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4765" tIns="24765" rIns="24765" bIns="24765" anchor="ctr"/>
            <a:lstStyle/>
            <a:p>
              <a:pPr algn="l" defTabSz="402439">
                <a:defRPr sz="3400" i="1">
                  <a:solidFill>
                    <a:srgbClr val="000000"/>
                  </a:solidFill>
                  <a:latin typeface="NVIDIA Sans Regular"/>
                  <a:ea typeface="NVIDIA Sans Regular"/>
                  <a:cs typeface="NVIDIA Sans Regular"/>
                  <a:sym typeface="NVIDIA Sans Regular"/>
                </a:defRPr>
              </a:pPr>
              <a:r>
                <a:rPr sz="1658">
                  <a:solidFill>
                    <a:srgbClr val="FFFFFF"/>
                  </a:solidFill>
                  <a:latin typeface="NVIDIA Sans Bold"/>
                  <a:ea typeface="NVIDIA Sans Bold"/>
                  <a:cs typeface="NVIDIA Sans Bold"/>
                  <a:sym typeface="NVIDIA Sans Bold"/>
                </a:rPr>
                <a:t>  CUDA Toolkit</a:t>
              </a:r>
              <a:r>
                <a:rPr sz="1658"/>
                <a:t>  </a:t>
              </a:r>
              <a:r>
                <a:rPr sz="1268">
                  <a:solidFill>
                    <a:schemeClr val="accent5"/>
                  </a:solidFill>
                  <a:latin typeface="NVIDIA Sans Medium"/>
                  <a:ea typeface="NVIDIA Sans Medium"/>
                  <a:cs typeface="NVIDIA Sans Medium"/>
                  <a:sym typeface="NVIDIA Sans Medium"/>
                </a:rPr>
                <a:t>(C++/CUDA code and kernels)</a:t>
              </a:r>
            </a:p>
          </p:txBody>
        </p:sp>
      </p:grpSp>
      <p:sp>
        <p:nvSpPr>
          <p:cNvPr id="25" name="Line">
            <a:extLst>
              <a:ext uri="{FF2B5EF4-FFF2-40B4-BE49-F238E27FC236}">
                <a16:creationId xmlns:a16="http://schemas.microsoft.com/office/drawing/2014/main" id="{6FD39868-EC78-1204-EB27-0D965C2B0CAA}"/>
              </a:ext>
            </a:extLst>
          </p:cNvPr>
          <p:cNvSpPr/>
          <p:nvPr/>
        </p:nvSpPr>
        <p:spPr>
          <a:xfrm flipH="1">
            <a:off x="1714500" y="1781912"/>
            <a:ext cx="0" cy="437765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24765" tIns="24765" rIns="24765" bIns="24765" anchor="ctr"/>
          <a:lstStyle/>
          <a:p>
            <a:endParaRPr sz="576"/>
          </a:p>
        </p:txBody>
      </p:sp>
    </p:spTree>
    <p:extLst>
      <p:ext uri="{BB962C8B-B14F-4D97-AF65-F5344CB8AC3E}">
        <p14:creationId xmlns:p14="http://schemas.microsoft.com/office/powerpoint/2010/main" val="279904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35A8-474B-E9FC-28FC-B4F9D80B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9EF1-20DE-EA30-C343-D99883C1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</a:t>
            </a:r>
            <a:r>
              <a:rPr lang="en-US" dirty="0" err="1"/>
              <a:t>DataFrames</a:t>
            </a:r>
            <a:r>
              <a:rPr lang="en-US" dirty="0"/>
              <a:t>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B1D56-7EB5-0180-EBA0-8900FF973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cudf.pandas</a:t>
            </a:r>
            <a:r>
              <a:rPr lang="en-US" dirty="0"/>
              <a:t> and </a:t>
            </a:r>
            <a:r>
              <a:rPr lang="en-US" dirty="0" err="1"/>
              <a:t>cudf</a:t>
            </a:r>
            <a:r>
              <a:rPr lang="en-US" dirty="0"/>
              <a:t>-polars allow pandas and Polars users to accelerate their code with GPUs</a:t>
            </a:r>
          </a:p>
        </p:txBody>
      </p:sp>
      <p:pic>
        <p:nvPicPr>
          <p:cNvPr id="6" name="Google Shape;709;p75">
            <a:extLst>
              <a:ext uri="{FF2B5EF4-FFF2-40B4-BE49-F238E27FC236}">
                <a16:creationId xmlns:a16="http://schemas.microsoft.com/office/drawing/2014/main" id="{71B2B235-A703-22F0-5E7E-A3E6D46CD6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9032" y="1777333"/>
            <a:ext cx="2280987" cy="53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40280E4E-F550-1BB0-86E1-0FB5ECAD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9" y="1213509"/>
            <a:ext cx="1838012" cy="7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EAE1CA-6D1E-8566-0485-0318898B7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18" y="1063752"/>
            <a:ext cx="3071386" cy="2240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B46FD-1B28-265D-53FC-42A5381A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552" y="1394262"/>
            <a:ext cx="3004771" cy="117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2CCDB-E63D-7EC4-C979-90CC18ECCBA6}"/>
              </a:ext>
            </a:extLst>
          </p:cNvPr>
          <p:cNvSpPr txBox="1"/>
          <p:nvPr/>
        </p:nvSpPr>
        <p:spPr>
          <a:xfrm>
            <a:off x="-69428" y="5430802"/>
            <a:ext cx="64322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 err="1">
                <a:solidFill>
                  <a:schemeClr val="bg1"/>
                </a:solidFill>
                <a:ea typeface="Roboto Mono" pitchFamily="49" charset="0"/>
              </a:rPr>
              <a:t>IPython</a:t>
            </a:r>
            <a:r>
              <a:rPr lang="en-US" dirty="0">
                <a:solidFill>
                  <a:schemeClr val="bg1"/>
                </a:solidFill>
                <a:ea typeface="Roboto Mono" pitchFamily="49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%</a:t>
            </a:r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load_ext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cudf.pandas</a:t>
            </a:r>
            <a:endParaRPr lang="en-US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ea typeface="Roboto Mono" pitchFamily="49" charset="0"/>
              </a:rPr>
              <a:t>CLI: 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$ python –m </a:t>
            </a:r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cudf.pandas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&lt;</a:t>
            </a:r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script.py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&gt;</a:t>
            </a:r>
            <a:endParaRPr lang="en-US" i="1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EC1E1-66EB-BF86-CD00-5E308F091C10}"/>
              </a:ext>
            </a:extLst>
          </p:cNvPr>
          <p:cNvSpPr txBox="1"/>
          <p:nvPr/>
        </p:nvSpPr>
        <p:spPr>
          <a:xfrm>
            <a:off x="522463" y="3304726"/>
            <a:ext cx="524848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# </a:t>
            </a:r>
            <a:r>
              <a:rPr lang="en-US" i="1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script.py</a:t>
            </a:r>
            <a:endParaRPr lang="en-US" i="1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import pandas as pd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pd.DataFrame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({“a”: [1, 2]}).sum()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42C9F-3E38-67EF-A41F-71106EAD9BEB}"/>
              </a:ext>
            </a:extLst>
          </p:cNvPr>
          <p:cNvSpPr txBox="1"/>
          <p:nvPr/>
        </p:nvSpPr>
        <p:spPr>
          <a:xfrm>
            <a:off x="5770948" y="3304726"/>
            <a:ext cx="67957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# </a:t>
            </a:r>
            <a:r>
              <a:rPr lang="en-US" i="1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script.py</a:t>
            </a:r>
            <a:endParaRPr lang="en-US" i="1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import polars as pl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pl.LazyFrame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({“a”: [1, 2]}).sum().collect()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900587-95DE-4B44-1D0F-9378B2D17829}"/>
              </a:ext>
            </a:extLst>
          </p:cNvPr>
          <p:cNvGrpSpPr/>
          <p:nvPr/>
        </p:nvGrpSpPr>
        <p:grpSpPr>
          <a:xfrm>
            <a:off x="1158891" y="4413929"/>
            <a:ext cx="3550413" cy="830997"/>
            <a:chOff x="1549616" y="4413930"/>
            <a:chExt cx="3550413" cy="830997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79D4F62-362A-85FE-7473-9EE201A5F107}"/>
                </a:ext>
              </a:extLst>
            </p:cNvPr>
            <p:cNvSpPr/>
            <p:nvPr/>
          </p:nvSpPr>
          <p:spPr>
            <a:xfrm rot="5400000">
              <a:off x="1360658" y="4696430"/>
              <a:ext cx="646331" cy="26841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92634E-3129-EE65-ADF1-C98E96561F66}"/>
                </a:ext>
              </a:extLst>
            </p:cNvPr>
            <p:cNvSpPr txBox="1"/>
            <p:nvPr/>
          </p:nvSpPr>
          <p:spPr>
            <a:xfrm>
              <a:off x="1964618" y="4413930"/>
              <a:ext cx="3135411" cy="83099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latin typeface="NVIDIA Sans" panose="020B0503020203020204" pitchFamily="34" charset="0"/>
                  <a:cs typeface="NVIDIA Sans" panose="020B0503020203020204" pitchFamily="34" charset="0"/>
                </a:rPr>
                <a:t>cudf.pandas</a:t>
              </a:r>
              <a:endParaRPr lang="en-US" sz="2400" b="1" dirty="0">
                <a:latin typeface="NVIDIA Sans" panose="020B0503020203020204" pitchFamily="34" charset="0"/>
                <a:cs typeface="NVIDIA Sans" panose="020B0503020203020204" pitchFamily="34" charset="0"/>
              </a:endParaRPr>
            </a:p>
            <a:p>
              <a:pPr algn="ctr"/>
              <a:r>
                <a:rPr lang="en-US" sz="2400" b="1" dirty="0">
                  <a:latin typeface="NVIDIA Sans" panose="020B0503020203020204" pitchFamily="34" charset="0"/>
                  <a:cs typeface="NVIDIA Sans" panose="020B0503020203020204" pitchFamily="34" charset="0"/>
                </a:rPr>
                <a:t>“zero code change”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C5BB56-88AE-FBB0-CBAA-F95B37BAA9CB}"/>
              </a:ext>
            </a:extLst>
          </p:cNvPr>
          <p:cNvGrpSpPr/>
          <p:nvPr/>
        </p:nvGrpSpPr>
        <p:grpSpPr>
          <a:xfrm>
            <a:off x="7571735" y="4413930"/>
            <a:ext cx="3194179" cy="830997"/>
            <a:chOff x="7571735" y="4413930"/>
            <a:chExt cx="3194179" cy="83099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88A2A88-B95F-75E3-74F6-A06E92D82611}"/>
                </a:ext>
              </a:extLst>
            </p:cNvPr>
            <p:cNvSpPr/>
            <p:nvPr/>
          </p:nvSpPr>
          <p:spPr>
            <a:xfrm rot="5400000">
              <a:off x="7382777" y="4696430"/>
              <a:ext cx="646331" cy="26841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D1972B-B277-77F7-1143-DB224AD5C551}"/>
                </a:ext>
              </a:extLst>
            </p:cNvPr>
            <p:cNvSpPr txBox="1"/>
            <p:nvPr/>
          </p:nvSpPr>
          <p:spPr>
            <a:xfrm>
              <a:off x="7986737" y="4413930"/>
              <a:ext cx="2779177" cy="83099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latin typeface="NVIDIA Sans" panose="020B0503020203020204" pitchFamily="34" charset="0"/>
                  <a:cs typeface="NVIDIA Sans" panose="020B0503020203020204" pitchFamily="34" charset="0"/>
                </a:rPr>
                <a:t>cudf</a:t>
              </a:r>
              <a:r>
                <a:rPr lang="en-US" sz="2400" b="1" dirty="0">
                  <a:latin typeface="NVIDIA Sans" panose="020B0503020203020204" pitchFamily="34" charset="0"/>
                  <a:cs typeface="NVIDIA Sans" panose="020B0503020203020204" pitchFamily="34" charset="0"/>
                </a:rPr>
                <a:t>-polars</a:t>
              </a:r>
            </a:p>
            <a:p>
              <a:pPr algn="ctr"/>
              <a:r>
                <a:rPr lang="en-US" sz="2400" b="1" dirty="0">
                  <a:latin typeface="NVIDIA Sans" panose="020B0503020203020204" pitchFamily="34" charset="0"/>
                  <a:cs typeface="NVIDIA Sans" panose="020B0503020203020204" pitchFamily="34" charset="0"/>
                </a:rPr>
                <a:t>“back end”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C4A8A0-334D-4726-3D98-F9879F0CD46D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FA2325-6F20-5694-506F-F1FEB007C39E}"/>
              </a:ext>
            </a:extLst>
          </p:cNvPr>
          <p:cNvSpPr txBox="1"/>
          <p:nvPr/>
        </p:nvSpPr>
        <p:spPr>
          <a:xfrm>
            <a:off x="5770948" y="5292302"/>
            <a:ext cx="679575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i="1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# </a:t>
            </a:r>
            <a:r>
              <a:rPr lang="en-US" i="1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script.py</a:t>
            </a:r>
            <a:endParaRPr lang="en-US" i="1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import polars as pl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pl.LazyFrame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({“a”: [1, 2]}).sum().collect(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engine=“</a:t>
            </a:r>
            <a:r>
              <a:rPr lang="en-US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gpu</a:t>
            </a:r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”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235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8B2B-02E9-F8F8-BCC9-A14D2883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of </a:t>
            </a:r>
            <a:r>
              <a:rPr lang="en-US" dirty="0" err="1"/>
              <a:t>cudf.pandas</a:t>
            </a:r>
            <a:r>
              <a:rPr lang="en-US" dirty="0"/>
              <a:t> and </a:t>
            </a:r>
            <a:r>
              <a:rPr lang="en-US" dirty="0" err="1"/>
              <a:t>cudf</a:t>
            </a:r>
            <a:r>
              <a:rPr lang="en-US" dirty="0"/>
              <a:t>-polars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F307-0AF3-9728-08AE-7D7BF936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cudf.pandas</a:t>
            </a:r>
            <a:r>
              <a:rPr lang="en-US" dirty="0"/>
              <a:t> hijacks pandas imports, while </a:t>
            </a:r>
            <a:r>
              <a:rPr lang="en-US" dirty="0" err="1"/>
              <a:t>cudf</a:t>
            </a:r>
            <a:r>
              <a:rPr lang="en-US" dirty="0"/>
              <a:t>-polars is a natively integrated GPU dispatch mechanism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51E7B-AA03-A21D-EFBD-13CC85119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3256"/>
            <a:ext cx="5071872" cy="3872847"/>
          </a:xfrm>
        </p:spPr>
        <p:txBody>
          <a:bodyPr/>
          <a:lstStyle/>
          <a:p>
            <a:r>
              <a:rPr lang="en-US" dirty="0"/>
              <a:t>Custom meta path finder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importing pandas produces a custom </a:t>
            </a:r>
            <a:r>
              <a:rPr lang="en-US" dirty="0" err="1">
                <a:latin typeface="Roboto Mono" pitchFamily="2" charset="0"/>
                <a:ea typeface="Roboto Mono" pitchFamily="2" charset="0"/>
                <a:cs typeface="Roboto Mono" pitchFamily="2" charset="0"/>
              </a:rPr>
              <a:t>ModuleAccelerator</a:t>
            </a:r>
            <a:r>
              <a:rPr lang="en-US" dirty="0">
                <a:ea typeface="Roboto Mono" pitchFamily="2" charset="0"/>
                <a:cs typeface="Roboto Mono" pitchFamily="2" charset="0"/>
              </a:rPr>
              <a:t>, </a:t>
            </a:r>
          </a:p>
          <a:p>
            <a:r>
              <a:rPr lang="en-US" dirty="0">
                <a:ea typeface="Roboto Mono" pitchFamily="2" charset="0"/>
                <a:cs typeface="Roboto Mono" pitchFamily="2" charset="0"/>
              </a:rPr>
              <a:t>All imports produce proxy modules</a:t>
            </a:r>
          </a:p>
          <a:p>
            <a:r>
              <a:rPr lang="en-US" dirty="0">
                <a:ea typeface="Roboto Mono" pitchFamily="2" charset="0"/>
                <a:cs typeface="Roboto Mono" pitchFamily="2" charset="0"/>
              </a:rPr>
              <a:t>Accessing attributes of proxy modules produces proxy objects (classes, functions, methods, …)</a:t>
            </a:r>
          </a:p>
          <a:p>
            <a:r>
              <a:rPr lang="en-US" dirty="0">
                <a:ea typeface="Roboto Mono" pitchFamily="2" charset="0"/>
                <a:cs typeface="Roboto Mono" pitchFamily="2" charset="0"/>
              </a:rPr>
              <a:t>Using proxies triggers a try-except that uses </a:t>
            </a:r>
            <a:r>
              <a:rPr lang="en-US" dirty="0" err="1">
                <a:ea typeface="Roboto Mono" pitchFamily="2" charset="0"/>
                <a:cs typeface="Roboto Mono" pitchFamily="2" charset="0"/>
              </a:rPr>
              <a:t>cudf</a:t>
            </a:r>
            <a:r>
              <a:rPr lang="en-US" dirty="0">
                <a:ea typeface="Roboto Mono" pitchFamily="2" charset="0"/>
                <a:cs typeface="Roboto Mono" pitchFamily="2" charset="0"/>
              </a:rPr>
              <a:t>, then falls back to pandas if that fails</a:t>
            </a:r>
          </a:p>
          <a:p>
            <a:r>
              <a:rPr lang="en-US" dirty="0">
                <a:ea typeface="Roboto Mono" pitchFamily="2" charset="0"/>
                <a:cs typeface="Roboto Mono" pitchFamily="2" charset="0"/>
              </a:rPr>
              <a:t>Ultimately still leverages the classic </a:t>
            </a:r>
            <a:r>
              <a:rPr lang="en-US" dirty="0" err="1">
                <a:ea typeface="Roboto Mono" pitchFamily="2" charset="0"/>
                <a:cs typeface="Roboto Mono" pitchFamily="2" charset="0"/>
              </a:rPr>
              <a:t>cudf</a:t>
            </a:r>
            <a:r>
              <a:rPr lang="en-US" dirty="0">
                <a:ea typeface="Roboto Mono" pitchFamily="2" charset="0"/>
                <a:cs typeface="Roboto Mono" pitchFamily="2" charset="0"/>
              </a:rPr>
              <a:t> package’s functionality under the hood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EC2FE-82CE-D6EB-8220-0E97CC9C740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1928" y="2293256"/>
            <a:ext cx="5071872" cy="3872847"/>
          </a:xfrm>
        </p:spPr>
        <p:txBody>
          <a:bodyPr/>
          <a:lstStyle/>
          <a:p>
            <a:r>
              <a:rPr lang="en-US" dirty="0"/>
              <a:t>Support in Polars for a custom callback to process the Polars expression (requires using the lazy API)</a:t>
            </a:r>
          </a:p>
          <a:p>
            <a:r>
              <a:rPr lang="en-US" dirty="0"/>
              <a:t>User requests to execute a given expression tree on the CPU or the GPU</a:t>
            </a:r>
          </a:p>
          <a:p>
            <a:r>
              <a:rPr lang="en-US" dirty="0"/>
              <a:t>Decision to execute on the GPU or not is made at the level of plan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B5C23-9F6D-56C1-66BD-3F39F3968819}"/>
              </a:ext>
            </a:extLst>
          </p:cNvPr>
          <p:cNvSpPr txBox="1"/>
          <p:nvPr/>
        </p:nvSpPr>
        <p:spPr>
          <a:xfrm>
            <a:off x="1568051" y="1403288"/>
            <a:ext cx="361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err="1">
                <a:solidFill>
                  <a:schemeClr val="tx2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cudf.pandas</a:t>
            </a:r>
            <a:endParaRPr lang="en-US" sz="4000" i="1" dirty="0">
              <a:solidFill>
                <a:schemeClr val="tx2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5E7D6-AB5C-DEA6-145D-1A4A590CACA1}"/>
              </a:ext>
            </a:extLst>
          </p:cNvPr>
          <p:cNvSpPr txBox="1"/>
          <p:nvPr/>
        </p:nvSpPr>
        <p:spPr>
          <a:xfrm>
            <a:off x="6726513" y="1403288"/>
            <a:ext cx="418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err="1">
                <a:solidFill>
                  <a:schemeClr val="tx2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</a:t>
            </a:r>
            <a:r>
              <a:rPr lang="en-US" sz="4000" i="1" dirty="0">
                <a:solidFill>
                  <a:schemeClr val="tx2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-polars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FC044-2242-8BB5-860C-A583DB2FC512}"/>
              </a:ext>
            </a:extLst>
          </p:cNvPr>
          <p:cNvCxnSpPr>
            <a:cxnSpLocks/>
          </p:cNvCxnSpPr>
          <p:nvPr/>
        </p:nvCxnSpPr>
        <p:spPr>
          <a:xfrm>
            <a:off x="6096000" y="1298448"/>
            <a:ext cx="0" cy="5559552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FCEC86-7E99-59FD-056F-0CABCA69F6D2}"/>
              </a:ext>
            </a:extLst>
          </p:cNvPr>
          <p:cNvSpPr txBox="1"/>
          <p:nvPr/>
        </p:nvSpPr>
        <p:spPr>
          <a:xfrm>
            <a:off x="245542" y="4963644"/>
            <a:ext cx="11700915" cy="119181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❯ for f in </a:t>
            </a:r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</a:t>
            </a:r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cudf_polars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; do echo -n $f &amp;&amp; find python/$f/$f -name "*.</a:t>
            </a:r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py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 -exec </a:t>
            </a:r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wc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-l {} \; | less | awk '{ s += $1 }; END  { print " LOC: ", s }'; done</a:t>
            </a:r>
          </a:p>
          <a:p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LOC:  185029</a:t>
            </a:r>
          </a:p>
          <a:p>
            <a:r>
              <a:rPr lang="en-US" sz="1600" dirty="0" err="1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cudf_polars</a:t>
            </a:r>
            <a:r>
              <a:rPr lang="en-US" sz="1600" dirty="0"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LOC:  15401</a:t>
            </a:r>
          </a:p>
        </p:txBody>
      </p:sp>
    </p:spTree>
    <p:extLst>
      <p:ext uri="{BB962C8B-B14F-4D97-AF65-F5344CB8AC3E}">
        <p14:creationId xmlns:p14="http://schemas.microsoft.com/office/powerpoint/2010/main" val="27771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8DB67F6F-7109-C425-7E81-2464DF60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8C1AD57D-FE61-90C2-AE2E-4AF93F272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The GPU </a:t>
            </a:r>
            <a:r>
              <a:rPr lang="en-US" dirty="0" err="1"/>
              <a:t>DataFrame</a:t>
            </a:r>
            <a:r>
              <a:rPr lang="en-US" dirty="0"/>
              <a:t> Stack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7D18B-7B03-6BE2-6BE6-C426CC615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cudf.pandas</a:t>
            </a:r>
            <a:r>
              <a:rPr lang="en-US" dirty="0"/>
              <a:t> and </a:t>
            </a:r>
            <a:r>
              <a:rPr lang="en-US" dirty="0" err="1"/>
              <a:t>cudf</a:t>
            </a:r>
            <a:r>
              <a:rPr lang="en-US" dirty="0"/>
              <a:t>-polars are built on a deep stack of 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9F808-A9CF-DD2E-5A6B-C303E665194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>
                <a:latin typeface="NVIDIA Sans"/>
                <a:ea typeface="Roboto Mono" pitchFamily="49" charset="0"/>
              </a:rPr>
              <a:t>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C++ (</a:t>
            </a:r>
            <a:r>
              <a:rPr lang="en-US" dirty="0" err="1">
                <a:latin typeface="NVIDIA Sans"/>
                <a:ea typeface="Roboto Mono" pitchFamily="49" charset="0"/>
              </a:rPr>
              <a:t>libarrow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>
                <a:latin typeface="NVIDIA Sans"/>
                <a:ea typeface="Roboto Mono" pitchFamily="49" charset="0"/>
              </a:rPr>
              <a:t>Pylibcudf</a:t>
            </a:r>
            <a:r>
              <a:rPr lang="en-US" dirty="0">
                <a:latin typeface="NVIDIA Sans"/>
                <a:ea typeface="Roboto Mono" pitchFamily="49" charset="0"/>
              </a:rPr>
              <a:t>: the standard GPU implementation of the Arrow spec in Python (</a:t>
            </a:r>
            <a:r>
              <a:rPr lang="en-US" dirty="0" err="1">
                <a:latin typeface="NVIDIA Sans"/>
                <a:ea typeface="Roboto Mono" pitchFamily="49" charset="0"/>
              </a:rPr>
              <a:t>pyarrow</a:t>
            </a:r>
            <a:r>
              <a:rPr lang="en-US" dirty="0">
                <a:latin typeface="NVIDIA Sans"/>
                <a:ea typeface="Roboto Mono" pitchFamily="49" charset="0"/>
              </a:rPr>
              <a:t> on the GPU)</a:t>
            </a:r>
          </a:p>
          <a:p>
            <a:r>
              <a:rPr lang="en-US" dirty="0" err="1"/>
              <a:t>Cudf</a:t>
            </a:r>
            <a:r>
              <a:rPr lang="en-US" dirty="0"/>
              <a:t>: the classic pandas-like GPU Python interface</a:t>
            </a:r>
          </a:p>
          <a:p>
            <a:r>
              <a:rPr lang="en-US" dirty="0" err="1"/>
              <a:t>Cudf.pandas</a:t>
            </a:r>
            <a:r>
              <a:rPr lang="en-US" dirty="0"/>
              <a:t>: the zero-code-change pandas engine</a:t>
            </a:r>
          </a:p>
          <a:p>
            <a:r>
              <a:rPr lang="en-US" dirty="0" err="1"/>
              <a:t>Cudf</a:t>
            </a:r>
            <a:r>
              <a:rPr lang="en-US" dirty="0"/>
              <a:t>-polars: the Polars GPU back end</a:t>
            </a:r>
          </a:p>
          <a:p>
            <a:endParaRPr lang="en-US" dirty="0"/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DEACEECC-7E61-48AA-7215-6AE742AD036D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6" name="Google Shape;546;p58">
            <a:extLst>
              <a:ext uri="{FF2B5EF4-FFF2-40B4-BE49-F238E27FC236}">
                <a16:creationId xmlns:a16="http://schemas.microsoft.com/office/drawing/2014/main" id="{B98F3AAB-70E2-4243-8C48-163B77C1C11B}"/>
              </a:ext>
            </a:extLst>
          </p:cNvPr>
          <p:cNvSpPr/>
          <p:nvPr/>
        </p:nvSpPr>
        <p:spPr>
          <a:xfrm>
            <a:off x="4323467" y="4132200"/>
            <a:ext cx="18060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cudf-polars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7" name="Google Shape;547;p58">
            <a:extLst>
              <a:ext uri="{FF2B5EF4-FFF2-40B4-BE49-F238E27FC236}">
                <a16:creationId xmlns:a16="http://schemas.microsoft.com/office/drawing/2014/main" id="{B4F143CA-FE0E-977A-125D-4E87C6EF0D04}"/>
              </a:ext>
            </a:extLst>
          </p:cNvPr>
          <p:cNvSpPr/>
          <p:nvPr/>
        </p:nvSpPr>
        <p:spPr>
          <a:xfrm>
            <a:off x="4323467" y="3641968"/>
            <a:ext cx="1806000" cy="4308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Polars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02EAA648-CD27-268C-65E9-E04DE62A0687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89954EAD-4AA7-FF79-F1DA-14E24DDB0D9D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0" name="Google Shape;550;p58">
            <a:extLst>
              <a:ext uri="{FF2B5EF4-FFF2-40B4-BE49-F238E27FC236}">
                <a16:creationId xmlns:a16="http://schemas.microsoft.com/office/drawing/2014/main" id="{0E6298B0-4AEC-8DB9-9D53-922FCD119FCA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1" name="Google Shape;551;p58">
            <a:extLst>
              <a:ext uri="{FF2B5EF4-FFF2-40B4-BE49-F238E27FC236}">
                <a16:creationId xmlns:a16="http://schemas.microsoft.com/office/drawing/2014/main" id="{9433062F-33FE-2721-9C93-E2A1616FB62D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2" name="Google Shape;552;p58">
            <a:extLst>
              <a:ext uri="{FF2B5EF4-FFF2-40B4-BE49-F238E27FC236}">
                <a16:creationId xmlns:a16="http://schemas.microsoft.com/office/drawing/2014/main" id="{00578CE2-C4CD-5083-6C8D-4D538D3E5E4A}"/>
              </a:ext>
            </a:extLst>
          </p:cNvPr>
          <p:cNvSpPr/>
          <p:nvPr/>
        </p:nvSpPr>
        <p:spPr>
          <a:xfrm>
            <a:off x="2026341" y="3640503"/>
            <a:ext cx="1941600" cy="430800"/>
          </a:xfrm>
          <a:prstGeom prst="rect">
            <a:avLst/>
          </a:prstGeom>
          <a:gradFill>
            <a:gsLst>
              <a:gs pos="0">
                <a:srgbClr val="C9DAF8"/>
              </a:gs>
              <a:gs pos="100000">
                <a:srgbClr val="D1F76D"/>
              </a:gs>
            </a:gsLst>
            <a:lin ang="2700006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Pandas</a:t>
            </a:r>
            <a:endParaRPr sz="1333">
              <a:solidFill>
                <a:schemeClr val="bg1"/>
              </a:solidFill>
            </a:endParaRPr>
          </a:p>
          <a:p>
            <a:pPr algn="ctr"/>
            <a:r>
              <a:rPr lang="en" sz="1333">
                <a:solidFill>
                  <a:schemeClr val="bg1"/>
                </a:solidFill>
              </a:rPr>
              <a:t>+ cudf.pandas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4" name="Google Shape;554;p58">
            <a:extLst>
              <a:ext uri="{FF2B5EF4-FFF2-40B4-BE49-F238E27FC236}">
                <a16:creationId xmlns:a16="http://schemas.microsoft.com/office/drawing/2014/main" id="{32598F17-D791-5551-BF50-BD049EBCDE8F}"/>
              </a:ext>
            </a:extLst>
          </p:cNvPr>
          <p:cNvSpPr txBox="1"/>
          <p:nvPr/>
        </p:nvSpPr>
        <p:spPr>
          <a:xfrm>
            <a:off x="151667" y="2283333"/>
            <a:ext cx="2070800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load_ext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cudf.pandas</a:t>
            </a:r>
            <a:endParaRPr lang="en-US" sz="12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pandas</a:t>
            </a:r>
          </a:p>
        </p:txBody>
      </p:sp>
      <p:sp>
        <p:nvSpPr>
          <p:cNvPr id="555" name="Google Shape;555;p58">
            <a:extLst>
              <a:ext uri="{FF2B5EF4-FFF2-40B4-BE49-F238E27FC236}">
                <a16:creationId xmlns:a16="http://schemas.microsoft.com/office/drawing/2014/main" id="{4DD90B75-033A-BF48-DE0C-0BC8FE338CD5}"/>
              </a:ext>
            </a:extLst>
          </p:cNvPr>
          <p:cNvSpPr txBox="1"/>
          <p:nvPr/>
        </p:nvSpPr>
        <p:spPr>
          <a:xfrm>
            <a:off x="1597033" y="1419933"/>
            <a:ext cx="3069600" cy="80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polars as pl</a:t>
            </a:r>
          </a:p>
          <a:p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ldf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...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df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ldf.collect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(engine="</a:t>
            </a:r>
            <a:r>
              <a:rPr lang="en-US" sz="1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gpu</a:t>
            </a:r>
            <a:r>
              <a:rPr lang="en-US" sz="1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"))</a:t>
            </a:r>
          </a:p>
        </p:txBody>
      </p:sp>
      <p:sp>
        <p:nvSpPr>
          <p:cNvPr id="557" name="Google Shape;557;p58">
            <a:extLst>
              <a:ext uri="{FF2B5EF4-FFF2-40B4-BE49-F238E27FC236}">
                <a16:creationId xmlns:a16="http://schemas.microsoft.com/office/drawing/2014/main" id="{CABA3832-515A-5C5A-0B21-BC7892EC8BDE}"/>
              </a:ext>
            </a:extLst>
          </p:cNvPr>
          <p:cNvSpPr txBox="1"/>
          <p:nvPr/>
        </p:nvSpPr>
        <p:spPr>
          <a:xfrm>
            <a:off x="230367" y="3038767"/>
            <a:ext cx="1197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cudf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9" name="Google Shape;559;p58">
            <a:extLst>
              <a:ext uri="{FF2B5EF4-FFF2-40B4-BE49-F238E27FC236}">
                <a16:creationId xmlns:a16="http://schemas.microsoft.com/office/drawing/2014/main" id="{E6DCFAFD-B5D9-42CC-04BE-546EF8DCA869}"/>
              </a:ext>
            </a:extLst>
          </p:cNvPr>
          <p:cNvCxnSpPr>
            <a:stCxn id="557" idx="2"/>
            <a:endCxn id="551" idx="1"/>
          </p:cNvCxnSpPr>
          <p:nvPr/>
        </p:nvCxnSpPr>
        <p:spPr>
          <a:xfrm rot="16200000" flipH="1">
            <a:off x="1071401" y="3412060"/>
            <a:ext cx="712706" cy="119717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58">
            <a:extLst>
              <a:ext uri="{FF2B5EF4-FFF2-40B4-BE49-F238E27FC236}">
                <a16:creationId xmlns:a16="http://schemas.microsoft.com/office/drawing/2014/main" id="{B1612BB2-7093-1EBE-3EBA-E19910BE3BBA}"/>
              </a:ext>
            </a:extLst>
          </p:cNvPr>
          <p:cNvCxnSpPr>
            <a:stCxn id="554" idx="2"/>
            <a:endCxn id="552" idx="0"/>
          </p:cNvCxnSpPr>
          <p:nvPr/>
        </p:nvCxnSpPr>
        <p:spPr>
          <a:xfrm rot="16200000" flipH="1">
            <a:off x="1628950" y="2272311"/>
            <a:ext cx="926309" cy="18100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58">
            <a:extLst>
              <a:ext uri="{FF2B5EF4-FFF2-40B4-BE49-F238E27FC236}">
                <a16:creationId xmlns:a16="http://schemas.microsoft.com/office/drawing/2014/main" id="{FB4B199A-98B4-9E96-4F0F-C8EFAA700896}"/>
              </a:ext>
            </a:extLst>
          </p:cNvPr>
          <p:cNvCxnSpPr>
            <a:stCxn id="555" idx="2"/>
            <a:endCxn id="547" idx="0"/>
          </p:cNvCxnSpPr>
          <p:nvPr/>
        </p:nvCxnSpPr>
        <p:spPr>
          <a:xfrm rot="16200000" flipH="1">
            <a:off x="3468229" y="1883730"/>
            <a:ext cx="1421842" cy="209463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2" name="Google Shape;562;p58">
            <a:extLst>
              <a:ext uri="{FF2B5EF4-FFF2-40B4-BE49-F238E27FC236}">
                <a16:creationId xmlns:a16="http://schemas.microsoft.com/office/drawing/2014/main" id="{0B031B45-71EA-21BD-BDAC-E5F7FAD327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05" t="11358" r="76444" b="12762"/>
          <a:stretch/>
        </p:blipFill>
        <p:spPr>
          <a:xfrm>
            <a:off x="1930799" y="3480567"/>
            <a:ext cx="236661" cy="3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8">
            <a:extLst>
              <a:ext uri="{FF2B5EF4-FFF2-40B4-BE49-F238E27FC236}">
                <a16:creationId xmlns:a16="http://schemas.microsoft.com/office/drawing/2014/main" id="{C31DE0BA-C999-0C44-27F5-32CA944EFD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56" y="3516405"/>
            <a:ext cx="443776" cy="2750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56;p58">
            <a:extLst>
              <a:ext uri="{FF2B5EF4-FFF2-40B4-BE49-F238E27FC236}">
                <a16:creationId xmlns:a16="http://schemas.microsoft.com/office/drawing/2014/main" id="{48281C57-81D6-E54F-ABD4-749DA63829D8}"/>
              </a:ext>
            </a:extLst>
          </p:cNvPr>
          <p:cNvSpPr txBox="1"/>
          <p:nvPr/>
        </p:nvSpPr>
        <p:spPr>
          <a:xfrm>
            <a:off x="7870038" y="6166104"/>
            <a:ext cx="2303054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pylibcudf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as plc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" name="Google Shape;558;p58">
            <a:extLst>
              <a:ext uri="{FF2B5EF4-FFF2-40B4-BE49-F238E27FC236}">
                <a16:creationId xmlns:a16="http://schemas.microsoft.com/office/drawing/2014/main" id="{C966C605-C344-4743-2B0E-359D2C98A5DA}"/>
              </a:ext>
            </a:extLst>
          </p:cNvPr>
          <p:cNvCxnSpPr>
            <a:cxnSpLocks/>
            <a:stCxn id="7" idx="1"/>
            <a:endCxn id="549" idx="3"/>
          </p:cNvCxnSpPr>
          <p:nvPr/>
        </p:nvCxnSpPr>
        <p:spPr>
          <a:xfrm rot="10800000">
            <a:off x="6129506" y="4896034"/>
            <a:ext cx="1740533" cy="157014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873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35A799FE-723A-58A7-5258-7A3CF850E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FF0C6879-CB1C-58FF-231B-9F68111BA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/>
              <a:t>The GPU </a:t>
            </a:r>
            <a:r>
              <a:rPr lang="en-US" dirty="0" err="1"/>
              <a:t>DataFrame</a:t>
            </a:r>
            <a:r>
              <a:rPr lang="en-US" dirty="0"/>
              <a:t> Stack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64CB5-E4DC-E215-FB97-ACEAECFDA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cuDF</a:t>
            </a:r>
            <a:r>
              <a:rPr lang="en-US" dirty="0"/>
              <a:t> is the underlying GPU implementation used by </a:t>
            </a:r>
            <a:r>
              <a:rPr lang="en-US" dirty="0" err="1"/>
              <a:t>cudf.pandas</a:t>
            </a:r>
            <a:endParaRPr lang="en-US" dirty="0"/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31F56CD0-7AF1-77CB-CFAB-3D701F869F83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AFF882D2-BA14-FC10-AED2-BCF9E5F916CD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8F8E2F31-AF5F-C769-79E6-D6117252C989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0" name="Google Shape;550;p58">
            <a:extLst>
              <a:ext uri="{FF2B5EF4-FFF2-40B4-BE49-F238E27FC236}">
                <a16:creationId xmlns:a16="http://schemas.microsoft.com/office/drawing/2014/main" id="{F732210C-84F4-9C39-21BB-23CEFB6698DD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1" name="Google Shape;551;p58">
            <a:extLst>
              <a:ext uri="{FF2B5EF4-FFF2-40B4-BE49-F238E27FC236}">
                <a16:creationId xmlns:a16="http://schemas.microsoft.com/office/drawing/2014/main" id="{0C8E0EEA-37F1-FA21-5333-317E9AF5CA32}"/>
              </a:ext>
            </a:extLst>
          </p:cNvPr>
          <p:cNvSpPr/>
          <p:nvPr/>
        </p:nvSpPr>
        <p:spPr>
          <a:xfrm>
            <a:off x="2026341" y="4132200"/>
            <a:ext cx="1941600" cy="469600"/>
          </a:xfrm>
          <a:prstGeom prst="rect">
            <a:avLst/>
          </a:prstGeom>
          <a:solidFill>
            <a:srgbClr val="D1F7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cudf (pandas-like)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57" name="Google Shape;557;p58">
            <a:extLst>
              <a:ext uri="{FF2B5EF4-FFF2-40B4-BE49-F238E27FC236}">
                <a16:creationId xmlns:a16="http://schemas.microsoft.com/office/drawing/2014/main" id="{7E0BB112-4294-C7AC-5FA8-96B8E0AD7542}"/>
              </a:ext>
            </a:extLst>
          </p:cNvPr>
          <p:cNvSpPr txBox="1"/>
          <p:nvPr/>
        </p:nvSpPr>
        <p:spPr>
          <a:xfrm>
            <a:off x="230367" y="3038767"/>
            <a:ext cx="1197600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20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cudf</a:t>
            </a:r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20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9" name="Google Shape;559;p58">
            <a:extLst>
              <a:ext uri="{FF2B5EF4-FFF2-40B4-BE49-F238E27FC236}">
                <a16:creationId xmlns:a16="http://schemas.microsoft.com/office/drawing/2014/main" id="{93A124FB-84B8-3FD4-4488-BD1F10C14E7F}"/>
              </a:ext>
            </a:extLst>
          </p:cNvPr>
          <p:cNvCxnSpPr>
            <a:stCxn id="557" idx="2"/>
            <a:endCxn id="551" idx="1"/>
          </p:cNvCxnSpPr>
          <p:nvPr/>
        </p:nvCxnSpPr>
        <p:spPr>
          <a:xfrm rot="16200000" flipH="1">
            <a:off x="1071401" y="3412060"/>
            <a:ext cx="712706" cy="1197174"/>
          </a:xfrm>
          <a:prstGeom prst="curved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8602DE-AF48-D967-5985-82CC17A66770}"/>
              </a:ext>
            </a:extLst>
          </p:cNvPr>
          <p:cNvSpPr txBox="1"/>
          <p:nvPr/>
        </p:nvSpPr>
        <p:spPr>
          <a:xfrm>
            <a:off x="2148455" y="2009334"/>
            <a:ext cx="3858899" cy="830997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NVIDIA Sans" panose="020B0503020203020204" pitchFamily="34" charset="0"/>
                <a:cs typeface="NVIDIA Sans" panose="020B0503020203020204" pitchFamily="34" charset="0"/>
              </a:rPr>
              <a:t>cudf</a:t>
            </a:r>
            <a:endParaRPr lang="en-US" sz="2400" b="1" dirty="0"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“drop-in replacement”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742590-1BE7-57BC-A6F2-98D25C4E3E78}"/>
              </a:ext>
            </a:extLst>
          </p:cNvPr>
          <p:cNvSpPr/>
          <p:nvPr/>
        </p:nvSpPr>
        <p:spPr>
          <a:xfrm>
            <a:off x="1787354" y="3881757"/>
            <a:ext cx="2420963" cy="96232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oogle Shape;449;p4">
            <a:extLst>
              <a:ext uri="{FF2B5EF4-FFF2-40B4-BE49-F238E27FC236}">
                <a16:creationId xmlns:a16="http://schemas.microsoft.com/office/drawing/2014/main" id="{DD9100FF-A0C7-604D-7194-9AB7BC4572FA}"/>
              </a:ext>
            </a:extLst>
          </p:cNvPr>
          <p:cNvGrpSpPr/>
          <p:nvPr/>
        </p:nvGrpSpPr>
        <p:grpSpPr>
          <a:xfrm>
            <a:off x="6900153" y="1859721"/>
            <a:ext cx="3662110" cy="4301852"/>
            <a:chOff x="224488" y="1439916"/>
            <a:chExt cx="2429529" cy="3051534"/>
          </a:xfrm>
        </p:grpSpPr>
        <p:sp>
          <p:nvSpPr>
            <p:cNvPr id="9" name="Google Shape;450;p4">
              <a:extLst>
                <a:ext uri="{FF2B5EF4-FFF2-40B4-BE49-F238E27FC236}">
                  <a16:creationId xmlns:a16="http://schemas.microsoft.com/office/drawing/2014/main" id="{AD8C66A4-8DE9-E4DA-6F1A-4F2D3342D328}"/>
                </a:ext>
              </a:extLst>
            </p:cNvPr>
            <p:cNvSpPr/>
            <p:nvPr/>
          </p:nvSpPr>
          <p:spPr>
            <a:xfrm>
              <a:off x="728617" y="1504484"/>
              <a:ext cx="1925400" cy="13494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E84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pandas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dirty="0">
                  <a:solidFill>
                    <a:srgbClr val="0E84B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pd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pd</a:t>
              </a:r>
              <a:r>
                <a:rPr lang="en" sz="1067" dirty="0" err="1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read_csv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067" dirty="0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dirty="0" err="1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filepath</a:t>
              </a:r>
              <a:r>
                <a:rPr lang="en" sz="1067" dirty="0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df.groupby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(“col”).mean()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chemeClr val="dk2"/>
                </a:buClr>
                <a:buSzPts val="1100"/>
              </a:pP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dirty="0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df.rolling</a:t>
              </a:r>
              <a:r>
                <a: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(window=3).sum()</a:t>
              </a:r>
              <a:endParaRPr sz="1067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" name="Google Shape;451;p4">
              <a:extLst>
                <a:ext uri="{FF2B5EF4-FFF2-40B4-BE49-F238E27FC236}">
                  <a16:creationId xmlns:a16="http://schemas.microsoft.com/office/drawing/2014/main" id="{99159AC1-2BD6-C481-D215-1976323CAE68}"/>
                </a:ext>
              </a:extLst>
            </p:cNvPr>
            <p:cNvSpPr/>
            <p:nvPr/>
          </p:nvSpPr>
          <p:spPr>
            <a:xfrm>
              <a:off x="728573" y="3106701"/>
              <a:ext cx="1925400" cy="13494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>
                  <a:solidFill>
                    <a:srgbClr val="0070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b="1" err="1">
                  <a:solidFill>
                    <a:schemeClr val="accent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cudf</a:t>
              </a:r>
              <a:endParaRPr sz="1067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cudf</a:t>
              </a:r>
              <a:r>
                <a:rPr lang="en" sz="1067" err="1">
                  <a:solidFill>
                    <a:schemeClr val="accent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read_csv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067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 err="1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filepath</a:t>
              </a:r>
              <a:r>
                <a:rPr lang="en" sz="1067">
                  <a:solidFill>
                    <a:srgbClr val="407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rgbClr val="000000"/>
                </a:buClr>
                <a:buSzPts val="800"/>
              </a:pP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df.groupby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(“col”).mean()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>
                <a:lnSpc>
                  <a:spcPct val="110795"/>
                </a:lnSpc>
                <a:buClr>
                  <a:schemeClr val="dk2"/>
                </a:buClr>
                <a:buSzPts val="1100"/>
              </a:pP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&gt;&gt;&gt; </a:t>
              </a:r>
              <a:r>
                <a:rPr lang="en" sz="1067" err="1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df.rolling</a:t>
              </a:r>
              <a:r>
                <a:rPr lang="en" sz="1067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(window=3).sum()</a:t>
              </a:r>
              <a:endParaRPr sz="1067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1" name="Google Shape;452;p4">
              <a:extLst>
                <a:ext uri="{FF2B5EF4-FFF2-40B4-BE49-F238E27FC236}">
                  <a16:creationId xmlns:a16="http://schemas.microsoft.com/office/drawing/2014/main" id="{EFB54FE1-0151-3386-F4D3-26A0D8AE38A1}"/>
                </a:ext>
              </a:extLst>
            </p:cNvPr>
            <p:cNvSpPr txBox="1"/>
            <p:nvPr/>
          </p:nvSpPr>
          <p:spPr>
            <a:xfrm>
              <a:off x="224488" y="3604338"/>
              <a:ext cx="443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50767" rIns="101600" bIns="507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000"/>
              </a:pPr>
              <a:r>
                <a:rPr lang="en" sz="1333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333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453;p4">
              <a:extLst>
                <a:ext uri="{FF2B5EF4-FFF2-40B4-BE49-F238E27FC236}">
                  <a16:creationId xmlns:a16="http://schemas.microsoft.com/office/drawing/2014/main" id="{047D915F-6565-A59A-98BE-9D44E40949A9}"/>
                </a:ext>
              </a:extLst>
            </p:cNvPr>
            <p:cNvSpPr txBox="1"/>
            <p:nvPr/>
          </p:nvSpPr>
          <p:spPr>
            <a:xfrm>
              <a:off x="224488" y="2003082"/>
              <a:ext cx="443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50767" rIns="101600" bIns="507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000"/>
              </a:pPr>
              <a:r>
                <a:rPr lang="en" sz="1333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 sz="1333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" name="Google Shape;454;p4">
              <a:extLst>
                <a:ext uri="{FF2B5EF4-FFF2-40B4-BE49-F238E27FC236}">
                  <a16:creationId xmlns:a16="http://schemas.microsoft.com/office/drawing/2014/main" id="{810F9453-0D74-12D8-2DED-74395F4DFC32}"/>
                </a:ext>
              </a:extLst>
            </p:cNvPr>
            <p:cNvSpPr/>
            <p:nvPr/>
          </p:nvSpPr>
          <p:spPr>
            <a:xfrm>
              <a:off x="908263" y="1439916"/>
              <a:ext cx="457200" cy="137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00"/>
              </a:pPr>
              <a:r>
                <a:rPr lang="en" sz="933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pandas</a:t>
              </a:r>
              <a:endParaRPr sz="933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" name="Google Shape;455;p4">
              <a:extLst>
                <a:ext uri="{FF2B5EF4-FFF2-40B4-BE49-F238E27FC236}">
                  <a16:creationId xmlns:a16="http://schemas.microsoft.com/office/drawing/2014/main" id="{ABE41987-49CC-3CBD-19ED-31DCA4E0FF71}"/>
                </a:ext>
              </a:extLst>
            </p:cNvPr>
            <p:cNvSpPr/>
            <p:nvPr/>
          </p:nvSpPr>
          <p:spPr>
            <a:xfrm>
              <a:off x="870163" y="3038828"/>
              <a:ext cx="457200" cy="137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00"/>
              </a:pPr>
              <a:r>
                <a:rPr lang="en" sz="933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cuDF</a:t>
              </a:r>
              <a:endParaRPr sz="933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456;p4">
              <a:extLst>
                <a:ext uri="{FF2B5EF4-FFF2-40B4-BE49-F238E27FC236}">
                  <a16:creationId xmlns:a16="http://schemas.microsoft.com/office/drawing/2014/main" id="{0F2F3526-5395-9E54-6DB2-9118BDD9DD70}"/>
                </a:ext>
              </a:extLst>
            </p:cNvPr>
            <p:cNvSpPr/>
            <p:nvPr/>
          </p:nvSpPr>
          <p:spPr>
            <a:xfrm>
              <a:off x="1633950" y="4399950"/>
              <a:ext cx="930000" cy="91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500"/>
              </a:pPr>
              <a:r>
                <a:rPr lang="en" sz="667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Average Speed-Ups: </a:t>
              </a:r>
              <a:r>
                <a:rPr lang="en" sz="667" b="1" i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10-100x</a:t>
              </a:r>
              <a:endParaRPr sz="667" b="1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457;p4">
              <a:extLst>
                <a:ext uri="{FF2B5EF4-FFF2-40B4-BE49-F238E27FC236}">
                  <a16:creationId xmlns:a16="http://schemas.microsoft.com/office/drawing/2014/main" id="{2103E28E-50E3-D396-6716-A0504BD066B2}"/>
                </a:ext>
              </a:extLst>
            </p:cNvPr>
            <p:cNvSpPr/>
            <p:nvPr/>
          </p:nvSpPr>
          <p:spPr>
            <a:xfrm>
              <a:off x="1659300" y="2923069"/>
              <a:ext cx="114300" cy="114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NVIDIA Sans" panose="020B0503020203020204" pitchFamily="34" charset="0"/>
                <a:ea typeface="Arial"/>
                <a:cs typeface="NVIDIA Sans" panose="020B0503020203020204" pitchFamily="34" charset="0"/>
                <a:sym typeface="Arial"/>
              </a:endParaRPr>
            </a:p>
          </p:txBody>
        </p:sp>
      </p:grpSp>
      <p:sp>
        <p:nvSpPr>
          <p:cNvPr id="17" name="Google Shape;556;p58">
            <a:extLst>
              <a:ext uri="{FF2B5EF4-FFF2-40B4-BE49-F238E27FC236}">
                <a16:creationId xmlns:a16="http://schemas.microsoft.com/office/drawing/2014/main" id="{BD2830B1-EF9C-5425-1C77-A216204382A7}"/>
              </a:ext>
            </a:extLst>
          </p:cNvPr>
          <p:cNvSpPr txBox="1"/>
          <p:nvPr/>
        </p:nvSpPr>
        <p:spPr>
          <a:xfrm>
            <a:off x="7870038" y="6166104"/>
            <a:ext cx="2303054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pylibcudf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as plc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" name="Google Shape;558;p58">
            <a:extLst>
              <a:ext uri="{FF2B5EF4-FFF2-40B4-BE49-F238E27FC236}">
                <a16:creationId xmlns:a16="http://schemas.microsoft.com/office/drawing/2014/main" id="{2B59D603-9129-A736-C4FB-A3851E545A6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6129506" y="4896034"/>
            <a:ext cx="1740533" cy="157014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157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31DF023E-4BE8-AC95-98E4-10CF2DF9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>
            <a:extLst>
              <a:ext uri="{FF2B5EF4-FFF2-40B4-BE49-F238E27FC236}">
                <a16:creationId xmlns:a16="http://schemas.microsoft.com/office/drawing/2014/main" id="{C2D7F8A9-B3CF-171F-92CF-24D930509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0467" tIns="15233" rIns="30467" bIns="15233" rtlCol="0" anchor="b" anchorCtr="0">
            <a:normAutofit/>
          </a:bodyPr>
          <a:lstStyle/>
          <a:p>
            <a:r>
              <a:rPr lang="en-US" dirty="0" err="1"/>
              <a:t>pylibcudf</a:t>
            </a:r>
            <a:r>
              <a:rPr lang="en-US" dirty="0"/>
              <a:t>: Reusable Low-Level Python Primitives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6628C-7DA8-5DD7-9387-6FE2B3FC9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pylibcudf</a:t>
            </a:r>
            <a:r>
              <a:rPr lang="en-US" dirty="0"/>
              <a:t> is </a:t>
            </a:r>
            <a:r>
              <a:rPr lang="en-US" dirty="0" err="1"/>
              <a:t>pyarrow</a:t>
            </a:r>
            <a:r>
              <a:rPr lang="en-US" dirty="0"/>
              <a:t> on the GPU</a:t>
            </a:r>
          </a:p>
        </p:txBody>
      </p:sp>
      <p:sp>
        <p:nvSpPr>
          <p:cNvPr id="545" name="Google Shape;545;p58">
            <a:extLst>
              <a:ext uri="{FF2B5EF4-FFF2-40B4-BE49-F238E27FC236}">
                <a16:creationId xmlns:a16="http://schemas.microsoft.com/office/drawing/2014/main" id="{EAF2EDFE-C4B9-AB36-2EAB-2393BB5F4EFB}"/>
              </a:ext>
            </a:extLst>
          </p:cNvPr>
          <p:cNvSpPr/>
          <p:nvPr/>
        </p:nvSpPr>
        <p:spPr>
          <a:xfrm>
            <a:off x="2026341" y="5201323"/>
            <a:ext cx="4103200" cy="4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8" name="Google Shape;548;p58">
            <a:extLst>
              <a:ext uri="{FF2B5EF4-FFF2-40B4-BE49-F238E27FC236}">
                <a16:creationId xmlns:a16="http://schemas.microsoft.com/office/drawing/2014/main" id="{BACE6FCE-B87D-74DF-8769-170BD0442C92}"/>
              </a:ext>
            </a:extLst>
          </p:cNvPr>
          <p:cNvSpPr txBox="1"/>
          <p:nvPr/>
        </p:nvSpPr>
        <p:spPr>
          <a:xfrm>
            <a:off x="880492" y="5336134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CUDA C++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549" name="Google Shape;549;p58">
            <a:extLst>
              <a:ext uri="{FF2B5EF4-FFF2-40B4-BE49-F238E27FC236}">
                <a16:creationId xmlns:a16="http://schemas.microsoft.com/office/drawing/2014/main" id="{A99FB047-F698-4427-36F0-7598FDDB05EE}"/>
              </a:ext>
            </a:extLst>
          </p:cNvPr>
          <p:cNvSpPr/>
          <p:nvPr/>
        </p:nvSpPr>
        <p:spPr>
          <a:xfrm>
            <a:off x="2026305" y="4661233"/>
            <a:ext cx="4103200" cy="469600"/>
          </a:xfrm>
          <a:prstGeom prst="rect">
            <a:avLst/>
          </a:prstGeom>
          <a:solidFill>
            <a:srgbClr val="AAE3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0467" tIns="30467" rIns="30467" bIns="30467" anchor="ctr" anchorCtr="0">
            <a:no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pylibcudf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A463E-C6EF-1B23-6C4A-2F4B17C48C9C}"/>
              </a:ext>
            </a:extLst>
          </p:cNvPr>
          <p:cNvSpPr txBox="1"/>
          <p:nvPr/>
        </p:nvSpPr>
        <p:spPr>
          <a:xfrm>
            <a:off x="6724051" y="1867906"/>
            <a:ext cx="5346261" cy="919401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Keep bindings layer as thin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Avoid baking front-end semantics into primitives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47ACA6-D64F-8425-50F2-E2C98748C4BB}"/>
              </a:ext>
            </a:extLst>
          </p:cNvPr>
          <p:cNvGrpSpPr/>
          <p:nvPr/>
        </p:nvGrpSpPr>
        <p:grpSpPr>
          <a:xfrm>
            <a:off x="672922" y="1112756"/>
            <a:ext cx="5456583" cy="3353762"/>
            <a:chOff x="672922" y="1112756"/>
            <a:chExt cx="5456583" cy="33537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096A5B-8408-370E-CF15-D201A6A38BAD}"/>
                </a:ext>
              </a:extLst>
            </p:cNvPr>
            <p:cNvGrpSpPr/>
            <p:nvPr/>
          </p:nvGrpSpPr>
          <p:grpSpPr>
            <a:xfrm>
              <a:off x="672922" y="1112756"/>
              <a:ext cx="5456550" cy="1440052"/>
              <a:chOff x="672922" y="1112756"/>
              <a:chExt cx="5456550" cy="1440052"/>
            </a:xfrm>
          </p:grpSpPr>
          <p:sp>
            <p:nvSpPr>
              <p:cNvPr id="12" name="Google Shape;450;p4">
                <a:extLst>
                  <a:ext uri="{FF2B5EF4-FFF2-40B4-BE49-F238E27FC236}">
                    <a16:creationId xmlns:a16="http://schemas.microsoft.com/office/drawing/2014/main" id="{FD924F9D-4028-24C4-8113-951F98551388}"/>
                  </a:ext>
                </a:extLst>
              </p:cNvPr>
              <p:cNvSpPr/>
              <p:nvPr/>
            </p:nvSpPr>
            <p:spPr>
              <a:xfrm>
                <a:off x="1432779" y="1243486"/>
                <a:ext cx="4696693" cy="1309322"/>
              </a:xfrm>
              <a:prstGeom prst="rect">
                <a:avLst/>
              </a:prstGeom>
              <a:solidFill>
                <a:srgbClr val="D9D9D9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67" tIns="60967" rIns="60967" bIns="60967" anchor="ctr" anchorCtr="0">
                <a:noAutofit/>
              </a:bodyPr>
              <a:lstStyle/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chemeClr val="accent4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1067" b="1" dirty="0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import </a:t>
                </a:r>
                <a:r>
                  <a:rPr lang="en" sz="1067" b="1" dirty="0" err="1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pyarrow</a:t>
                </a:r>
                <a:r>
                  <a:rPr lang="en" sz="1067" b="1" dirty="0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as pa</a:t>
                </a:r>
                <a:endParaRPr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chemeClr val="accent4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arr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=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pa.array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([“a”, “b”, “c”])</a:t>
                </a:r>
                <a:endParaRPr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</a:t>
                </a:r>
                <a:r>
                  <a:rPr lang="en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tbl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= </a:t>
                </a:r>
                <a:r>
                  <a:rPr lang="en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pa.table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({“col”: </a:t>
                </a:r>
                <a:r>
                  <a:rPr lang="en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arr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})</a:t>
                </a: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indices = </a:t>
                </a:r>
                <a:r>
                  <a:rPr lang="en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pa.array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([0, 2])</a:t>
                </a: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pa.compute.take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tbl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, indices))</a:t>
                </a:r>
                <a:endParaRPr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3" name="Google Shape;453;p4">
                <a:extLst>
                  <a:ext uri="{FF2B5EF4-FFF2-40B4-BE49-F238E27FC236}">
                    <a16:creationId xmlns:a16="http://schemas.microsoft.com/office/drawing/2014/main" id="{CC3344D4-AC73-0780-32DE-EB9D9B2B61F7}"/>
                  </a:ext>
                </a:extLst>
              </p:cNvPr>
              <p:cNvSpPr txBox="1"/>
              <p:nvPr/>
            </p:nvSpPr>
            <p:spPr>
              <a:xfrm>
                <a:off x="672922" y="1648624"/>
                <a:ext cx="667899" cy="499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600" tIns="50767" rIns="101600" bIns="507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000"/>
                </a:pPr>
                <a:r>
                  <a:rPr lang="en" sz="1333" b="1" dirty="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</a:t>
                </a:r>
                <a:endParaRPr sz="1333" b="1" dirty="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" name="Google Shape;454;p4">
                <a:extLst>
                  <a:ext uri="{FF2B5EF4-FFF2-40B4-BE49-F238E27FC236}">
                    <a16:creationId xmlns:a16="http://schemas.microsoft.com/office/drawing/2014/main" id="{8C084F2C-13A8-BE1E-CCA6-7887C2113593}"/>
                  </a:ext>
                </a:extLst>
              </p:cNvPr>
              <p:cNvSpPr/>
              <p:nvPr/>
            </p:nvSpPr>
            <p:spPr>
              <a:xfrm>
                <a:off x="1703599" y="1112756"/>
                <a:ext cx="689153" cy="193275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67" tIns="60967" rIns="60967" bIns="60967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00"/>
                </a:pPr>
                <a:r>
                  <a:rPr lang="en" sz="933" b="1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pyarrow</a:t>
                </a:r>
                <a:endParaRPr sz="933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BB8CF9-EB1D-B904-C3DD-95843161CDA9}"/>
                </a:ext>
              </a:extLst>
            </p:cNvPr>
            <p:cNvGrpSpPr/>
            <p:nvPr/>
          </p:nvGrpSpPr>
          <p:grpSpPr>
            <a:xfrm>
              <a:off x="672922" y="3021807"/>
              <a:ext cx="5456583" cy="1444711"/>
              <a:chOff x="672922" y="3021807"/>
              <a:chExt cx="5456583" cy="1444711"/>
            </a:xfrm>
          </p:grpSpPr>
          <p:sp>
            <p:nvSpPr>
              <p:cNvPr id="9" name="Google Shape;451;p4">
                <a:extLst>
                  <a:ext uri="{FF2B5EF4-FFF2-40B4-BE49-F238E27FC236}">
                    <a16:creationId xmlns:a16="http://schemas.microsoft.com/office/drawing/2014/main" id="{ED0F34D4-5312-54F6-5595-9571C9B13617}"/>
                  </a:ext>
                </a:extLst>
              </p:cNvPr>
              <p:cNvSpPr/>
              <p:nvPr/>
            </p:nvSpPr>
            <p:spPr>
              <a:xfrm>
                <a:off x="1432745" y="3157196"/>
                <a:ext cx="4696760" cy="1309322"/>
              </a:xfrm>
              <a:prstGeom prst="rect">
                <a:avLst/>
              </a:prstGeom>
              <a:solidFill>
                <a:srgbClr val="D9D9D9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67" tIns="60967" rIns="60967" bIns="60967" anchor="ctr" anchorCtr="0">
                <a:noAutofit/>
              </a:bodyPr>
              <a:lstStyle/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chemeClr val="accent4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1067" b="1" dirty="0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import </a:t>
                </a:r>
                <a:r>
                  <a:rPr lang="en" sz="1067" b="1" dirty="0" err="1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pylibcudf</a:t>
                </a:r>
                <a:r>
                  <a:rPr lang="en" sz="1067" b="1" dirty="0">
                    <a:solidFill>
                      <a:srgbClr val="00702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as plc</a:t>
                </a:r>
                <a:endParaRPr sz="1067" dirty="0">
                  <a:solidFill>
                    <a:schemeClr val="accent6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chemeClr val="accent4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</a:t>
                </a: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c =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plc.Column.from_iterable_of_py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(["a", "b", "c"])</a:t>
                </a:r>
                <a:endParaRPr lang="en"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tbl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=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plc.Table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([c])</a:t>
                </a: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indices =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plc.Column.from_iterable_of_py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([0, 2])</a:t>
                </a:r>
              </a:p>
              <a:p>
                <a:pPr>
                  <a:lnSpc>
                    <a:spcPct val="110795"/>
                  </a:lnSpc>
                  <a:buClr>
                    <a:srgbClr val="000000"/>
                  </a:buClr>
                  <a:buSzPts val="800"/>
                </a:pPr>
                <a:r>
                  <a:rPr lang="en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&gt;&gt;&gt; 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plc.copying.gather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</a:t>
                </a:r>
                <a:r>
                  <a:rPr lang="en-US" sz="1067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tbl</a:t>
                </a:r>
                <a:r>
                  <a:rPr lang="en-US" sz="1067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, indices)</a:t>
                </a:r>
                <a:endParaRPr sz="1067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0" name="Google Shape;452;p4">
                <a:extLst>
                  <a:ext uri="{FF2B5EF4-FFF2-40B4-BE49-F238E27FC236}">
                    <a16:creationId xmlns:a16="http://schemas.microsoft.com/office/drawing/2014/main" id="{C9CA4C80-2964-744B-E6DC-C1DDB0041C75}"/>
                  </a:ext>
                </a:extLst>
              </p:cNvPr>
              <p:cNvSpPr txBox="1"/>
              <p:nvPr/>
            </p:nvSpPr>
            <p:spPr>
              <a:xfrm>
                <a:off x="672922" y="3562334"/>
                <a:ext cx="667899" cy="499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600" tIns="50767" rIns="101600" bIns="507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000"/>
                </a:pPr>
                <a:r>
                  <a:rPr lang="en" sz="1333" b="1" dirty="0">
                    <a:solidFill>
                      <a:schemeClr val="accen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GPU</a:t>
                </a:r>
                <a:endParaRPr sz="1333" b="1" dirty="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" name="Google Shape;455;p4">
                <a:extLst>
                  <a:ext uri="{FF2B5EF4-FFF2-40B4-BE49-F238E27FC236}">
                    <a16:creationId xmlns:a16="http://schemas.microsoft.com/office/drawing/2014/main" id="{B8BC7E3A-5457-119F-A95C-C424C01440AF}"/>
                  </a:ext>
                </a:extLst>
              </p:cNvPr>
              <p:cNvSpPr/>
              <p:nvPr/>
            </p:nvSpPr>
            <p:spPr>
              <a:xfrm>
                <a:off x="1646169" y="3021807"/>
                <a:ext cx="689153" cy="193275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67" tIns="60967" rIns="60967" bIns="60967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00"/>
                </a:pPr>
                <a:r>
                  <a:rPr lang="en" sz="933" b="1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pylibcudf</a:t>
                </a:r>
                <a:endParaRPr sz="933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7" name="Google Shape;457;p4">
              <a:extLst>
                <a:ext uri="{FF2B5EF4-FFF2-40B4-BE49-F238E27FC236}">
                  <a16:creationId xmlns:a16="http://schemas.microsoft.com/office/drawing/2014/main" id="{F416250B-A7B1-7942-5EB7-09E39F7E8810}"/>
                </a:ext>
              </a:extLst>
            </p:cNvPr>
            <p:cNvSpPr/>
            <p:nvPr/>
          </p:nvSpPr>
          <p:spPr>
            <a:xfrm>
              <a:off x="3694981" y="2706741"/>
              <a:ext cx="172288" cy="16113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NVIDIA Sans" panose="020B0503020203020204" pitchFamily="34" charset="0"/>
                <a:ea typeface="Arial"/>
                <a:cs typeface="NVIDIA Sans" panose="020B0503020203020204" pitchFamily="34" charset="0"/>
                <a:sym typeface="Arial"/>
              </a:endParaRPr>
            </a:p>
          </p:txBody>
        </p:sp>
      </p:grpSp>
      <p:sp>
        <p:nvSpPr>
          <p:cNvPr id="17" name="Google Shape;499;p56">
            <a:extLst>
              <a:ext uri="{FF2B5EF4-FFF2-40B4-BE49-F238E27FC236}">
                <a16:creationId xmlns:a16="http://schemas.microsoft.com/office/drawing/2014/main" id="{5D9285DB-F148-204B-6715-66D6937AB137}"/>
              </a:ext>
            </a:extLst>
          </p:cNvPr>
          <p:cNvSpPr txBox="1"/>
          <p:nvPr/>
        </p:nvSpPr>
        <p:spPr>
          <a:xfrm>
            <a:off x="880492" y="4757001"/>
            <a:ext cx="979600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67" tIns="30467" rIns="30467" bIns="30467" anchor="t" anchorCtr="0">
            <a:spAutoFit/>
          </a:bodyPr>
          <a:lstStyle/>
          <a:p>
            <a:pPr algn="ctr"/>
            <a:r>
              <a:rPr lang="en" sz="1333">
                <a:solidFill>
                  <a:schemeClr val="bg1"/>
                </a:solidFill>
              </a:rPr>
              <a:t>Cython</a:t>
            </a:r>
            <a:endParaRPr sz="1333">
              <a:solidFill>
                <a:schemeClr val="bg1"/>
              </a:solidFill>
            </a:endParaRPr>
          </a:p>
        </p:txBody>
      </p:sp>
      <p:sp>
        <p:nvSpPr>
          <p:cNvPr id="6" name="Google Shape;556;p58">
            <a:extLst>
              <a:ext uri="{FF2B5EF4-FFF2-40B4-BE49-F238E27FC236}">
                <a16:creationId xmlns:a16="http://schemas.microsoft.com/office/drawing/2014/main" id="{325CB38A-801E-7D34-3D82-013E14170444}"/>
              </a:ext>
            </a:extLst>
          </p:cNvPr>
          <p:cNvSpPr txBox="1"/>
          <p:nvPr/>
        </p:nvSpPr>
        <p:spPr>
          <a:xfrm>
            <a:off x="7870038" y="6166104"/>
            <a:ext cx="2303054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pylibcudf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 as plc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" name="Google Shape;558;p58">
            <a:extLst>
              <a:ext uri="{FF2B5EF4-FFF2-40B4-BE49-F238E27FC236}">
                <a16:creationId xmlns:a16="http://schemas.microsoft.com/office/drawing/2014/main" id="{9E1D2D91-22E3-9E48-1B13-E4DB7554D19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6129506" y="4896034"/>
            <a:ext cx="1740533" cy="157014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932BC6-63D0-26D5-4BE8-1EAF6E347DE5}"/>
              </a:ext>
            </a:extLst>
          </p:cNvPr>
          <p:cNvSpPr txBox="1"/>
          <p:nvPr/>
        </p:nvSpPr>
        <p:spPr>
          <a:xfrm>
            <a:off x="6724050" y="3356765"/>
            <a:ext cx="5346261" cy="119181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Achieving peak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Integrating GPU support into </a:t>
            </a:r>
            <a:r>
              <a:rPr lang="en-US" sz="16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DataFrame</a:t>
            </a: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 libraries (like </a:t>
            </a:r>
            <a:r>
              <a:rPr lang="en-US" sz="16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cudf</a:t>
            </a: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 classic and </a:t>
            </a:r>
            <a:r>
              <a:rPr lang="en-US" sz="16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cudf</a:t>
            </a:r>
            <a:r>
              <a:rPr lang="en-US" sz="1600" dirty="0">
                <a:latin typeface="NVIDIA Sans" panose="020B0503020203020204" pitchFamily="34" charset="0"/>
                <a:cs typeface="NVIDIA Sans" panose="020B0503020203020204" pitchFamily="34" charset="0"/>
              </a:rPr>
              <a:t>-polars)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2C541A-8AE1-E7AC-A917-48456CC5FA05}"/>
              </a:ext>
            </a:extLst>
          </p:cNvPr>
          <p:cNvSpPr/>
          <p:nvPr/>
        </p:nvSpPr>
        <p:spPr>
          <a:xfrm>
            <a:off x="1451809" y="4409165"/>
            <a:ext cx="5187531" cy="96232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4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6373-9C86-FB72-6381-799A955E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7047-C30F-737C-4992-D9ADDEDE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Engines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75035-F1F0-8BA7-E919-4BF7CDA09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Polars supports multiple modes of operation for executing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71C50-C3FE-B9E7-6A34-835BCAB3C992}"/>
              </a:ext>
            </a:extLst>
          </p:cNvPr>
          <p:cNvSpPr txBox="1"/>
          <p:nvPr/>
        </p:nvSpPr>
        <p:spPr>
          <a:xfrm>
            <a:off x="5511803" y="1298448"/>
            <a:ext cx="64092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"banana",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"price": [0.7, 10.0,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"store": ["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amsterdam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"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london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pl.DataFrame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({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"fruit": ["apple", "pear", ...],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"color": ["red", "orange", ..],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})</a:t>
            </a:r>
          </a:p>
          <a:p>
            <a:endParaRPr lang="en-US" sz="16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sales</a:t>
            </a:r>
            <a:endParaRPr lang="en-US" sz="1600" dirty="0">
              <a:solidFill>
                <a:schemeClr val="accent6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.join(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fruit_facts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, on="fruit")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.filter(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pl.col.color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== "green")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.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with_columns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sale_pct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pl.col.price.sum</a:t>
            </a:r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()</a:t>
            </a:r>
          </a:p>
          <a:p>
            <a:r>
              <a:rPr lang="en-US" sz="1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  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AAA4-E145-B8EB-2BAB-39FBE46DBF66}"/>
              </a:ext>
            </a:extLst>
          </p:cNvPr>
          <p:cNvSpPr txBox="1"/>
          <p:nvPr/>
        </p:nvSpPr>
        <p:spPr>
          <a:xfrm>
            <a:off x="1531096" y="1707354"/>
            <a:ext cx="277917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VIDIA Sans" panose="020B0503020203020204" pitchFamily="34" charset="0"/>
                <a:cs typeface="NVIDIA Sans" panose="020B0503020203020204" pitchFamily="34" charset="0"/>
              </a:rPr>
              <a:t>Eager</a:t>
            </a:r>
          </a:p>
        </p:txBody>
      </p:sp>
    </p:spTree>
    <p:extLst>
      <p:ext uri="{BB962C8B-B14F-4D97-AF65-F5344CB8AC3E}">
        <p14:creationId xmlns:p14="http://schemas.microsoft.com/office/powerpoint/2010/main" val="9434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5967</TotalTime>
  <Words>3438</Words>
  <Application>Microsoft Macintosh PowerPoint</Application>
  <PresentationFormat>Widescreen</PresentationFormat>
  <Paragraphs>577</Paragraphs>
  <Slides>32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Aptos</vt:lpstr>
      <vt:lpstr>Arial</vt:lpstr>
      <vt:lpstr>NVIDIA Sans</vt:lpstr>
      <vt:lpstr>NVIDIA Sans Bold</vt:lpstr>
      <vt:lpstr>NVIDIA Sans Light</vt:lpstr>
      <vt:lpstr>NVIDIA Sans Medium</vt:lpstr>
      <vt:lpstr>Roboto Mono</vt:lpstr>
      <vt:lpstr>Trebuchet MS</vt:lpstr>
      <vt:lpstr>Wingdings</vt:lpstr>
      <vt:lpstr>Title Only</vt:lpstr>
      <vt:lpstr>Accelerated DataFrames for all: Bringing GPU acceleration to pandas and Polars  SciPy 2025 Thursday, July 10, 4:30pm</vt:lpstr>
      <vt:lpstr>DataFrames in Python</vt:lpstr>
      <vt:lpstr>DataFrames in Python</vt:lpstr>
      <vt:lpstr>Accelerated DataFrames in Python</vt:lpstr>
      <vt:lpstr>Under the Hood of cudf.pandas and cudf-polars</vt:lpstr>
      <vt:lpstr>The GPU DataFrame Stack</vt:lpstr>
      <vt:lpstr>The GPU DataFrame Stack</vt:lpstr>
      <vt:lpstr>pylibcudf: Reusable Low-Level Python Primitives</vt:lpstr>
      <vt:lpstr>Polars Engines</vt:lpstr>
      <vt:lpstr>Polars Engines</vt:lpstr>
      <vt:lpstr>Polars Engines</vt:lpstr>
      <vt:lpstr>Polars GPU Engines</vt:lpstr>
      <vt:lpstr>Polars GPU Engines</vt:lpstr>
      <vt:lpstr>Polars GPU Engines</vt:lpstr>
      <vt:lpstr>The Mechanics of cudf.pandas and cudf-polars</vt:lpstr>
      <vt:lpstr>The Mechanics of cudf.pandas and cudf-polars</vt:lpstr>
      <vt:lpstr>Scaling cudf.pandas</vt:lpstr>
      <vt:lpstr>Scaling cudf-polars</vt:lpstr>
      <vt:lpstr>Beyond Managed Memory for Scaling in cudf-polars</vt:lpstr>
      <vt:lpstr>Beyond Managed Memory for Scaling in cudf-polars</vt:lpstr>
      <vt:lpstr>Beyond Managed Memory for Scaling in cudf-polars</vt:lpstr>
      <vt:lpstr>Multi-GPU Execution</vt:lpstr>
      <vt:lpstr>PowerPoint Presentation</vt:lpstr>
      <vt:lpstr>The Stack of Theseus</vt:lpstr>
      <vt:lpstr>The Stack of Theseus</vt:lpstr>
      <vt:lpstr>From “Close Enough” to a Drop-In Replacement</vt:lpstr>
      <vt:lpstr>cuDF: NVIDIA’s Core PyData/C++ ELT/ETL Solution</vt:lpstr>
      <vt:lpstr>When cuDF Isn’t Enough</vt:lpstr>
      <vt:lpstr>Today’s Topics</vt:lpstr>
      <vt:lpstr>The Challenges of Drop-In Replacements</vt:lpstr>
      <vt:lpstr>Profiling comparison</vt:lpstr>
      <vt:lpstr>Evolution of Accelerated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Rick Ratzel</dc:creator>
  <cp:lastModifiedBy>Vyas Ramasubramani</cp:lastModifiedBy>
  <cp:revision>14</cp:revision>
  <dcterms:created xsi:type="dcterms:W3CDTF">2024-06-25T13:58:23Z</dcterms:created>
  <dcterms:modified xsi:type="dcterms:W3CDTF">2025-07-10T23:11:21Z</dcterms:modified>
</cp:coreProperties>
</file>